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259" r:id="rId3"/>
    <p:sldId id="260" r:id="rId4"/>
    <p:sldId id="261" r:id="rId5"/>
    <p:sldId id="262" r:id="rId6"/>
    <p:sldId id="275" r:id="rId7"/>
    <p:sldId id="257" r:id="rId8"/>
    <p:sldId id="288" r:id="rId9"/>
    <p:sldId id="287" r:id="rId10"/>
    <p:sldId id="281" r:id="rId11"/>
    <p:sldId id="282" r:id="rId12"/>
    <p:sldId id="270" r:id="rId13"/>
    <p:sldId id="258" r:id="rId14"/>
    <p:sldId id="289" r:id="rId15"/>
    <p:sldId id="277" r:id="rId16"/>
    <p:sldId id="264" r:id="rId17"/>
    <p:sldId id="285" r:id="rId18"/>
    <p:sldId id="286" r:id="rId19"/>
    <p:sldId id="267" r:id="rId20"/>
    <p:sldId id="268"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ormation" id="{D7157BF2-03A6-4CBB-AA59-3AEECC4BFC56}">
          <p14:sldIdLst>
            <p14:sldId id="259"/>
            <p14:sldId id="260"/>
            <p14:sldId id="261"/>
            <p14:sldId id="262"/>
          </p14:sldIdLst>
        </p14:section>
        <p14:section name="Title and Intro" id="{4472B512-131A-4739-BE98-3791AD46ECB5}">
          <p14:sldIdLst>
            <p14:sldId id="275"/>
          </p14:sldIdLst>
        </p14:section>
        <p14:section name="Part 1" id="{5FA128EA-AD85-42B2-9F9D-5350A0501EEA}">
          <p14:sldIdLst>
            <p14:sldId id="257"/>
            <p14:sldId id="288"/>
            <p14:sldId id="287"/>
            <p14:sldId id="281"/>
            <p14:sldId id="282"/>
            <p14:sldId id="270"/>
          </p14:sldIdLst>
        </p14:section>
        <p14:section name="Part 2" id="{9D3D6120-A6C3-43A5-8CD5-1A7EFC34E619}">
          <p14:sldIdLst>
            <p14:sldId id="258"/>
            <p14:sldId id="289"/>
            <p14:sldId id="277"/>
            <p14:sldId id="264"/>
            <p14:sldId id="285"/>
            <p14:sldId id="286"/>
            <p14:sldId id="267"/>
            <p14:sldId id="268"/>
            <p14:sldId id="273"/>
          </p14:sldIdLst>
        </p14:section>
        <p14:section name="Appendix" id="{EDF0209F-56E2-4AC1-BFA3-EF3088F8A8DF}">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F648C4-2FFA-4FF1-AC96-993026CBA783}" v="348" dt="2024-04-17T17:38:29.917"/>
    <p1510:client id="{5295A3DE-09AE-9F5A-21A0-A72B29CD016D}" v="1" dt="2024-04-17T21:59:48.279"/>
    <p1510:client id="{6249439D-6DD4-4135-8A91-72D827F8D858}" v="30" dt="2024-04-18T14:20:11.559"/>
    <p1510:client id="{7C2E9055-46C1-4672-83C9-1A9E4643C089}" v="17" dt="2024-04-18T00:49:41.249"/>
    <p1510:client id="{83CF5D66-F1B0-4691-ABB1-297BE6F3882A}" v="36" dt="2024-04-17T16:47:04.276"/>
    <p1510:client id="{D78E39EA-8472-1216-C5C1-58A77873FBBA}" v="591" dt="2024-04-18T17:58:51.659"/>
    <p1510:client id="{E902853D-1708-4853-8D5F-AA4C66FE47E6}" v="87" dt="2024-04-17T15:42:43.420"/>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2B9B5C-ED75-4F59-9F60-E24F0297C166}"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2CA33-910B-4827-B830-C1FD17DA90D0}" type="slidenum">
              <a:rPr lang="en-US" smtClean="0"/>
              <a:t>‹#›</a:t>
            </a:fld>
            <a:endParaRPr lang="en-US"/>
          </a:p>
        </p:txBody>
      </p:sp>
    </p:spTree>
    <p:extLst>
      <p:ext uri="{BB962C8B-B14F-4D97-AF65-F5344CB8AC3E}">
        <p14:creationId xmlns:p14="http://schemas.microsoft.com/office/powerpoint/2010/main" val="1006734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instagram.com/tv/Ccf8ktLp4zB/?utm_source=ig_web_copy_link&amp;igsh=MzRlODBiNWFlZ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https://www.instagram.com/tv/Ccf8ktLp4zB/?utm_source=ig_web_copy_link&amp;igsh=MzRlODBiNWFlZA==</a:t>
            </a:r>
          </a:p>
          <a:p>
            <a:endParaRPr lang="en-US"/>
          </a:p>
        </p:txBody>
      </p:sp>
      <p:sp>
        <p:nvSpPr>
          <p:cNvPr id="4" name="Slide Number Placeholder 3"/>
          <p:cNvSpPr>
            <a:spLocks noGrp="1"/>
          </p:cNvSpPr>
          <p:nvPr>
            <p:ph type="sldNum" sz="quarter" idx="5"/>
          </p:nvPr>
        </p:nvSpPr>
        <p:spPr/>
        <p:txBody>
          <a:bodyPr/>
          <a:lstStyle/>
          <a:p>
            <a:fld id="{6882CA33-910B-4827-B830-C1FD17DA90D0}" type="slidenum">
              <a:rPr lang="en-US" smtClean="0"/>
              <a:t>9</a:t>
            </a:fld>
            <a:endParaRPr lang="en-US"/>
          </a:p>
        </p:txBody>
      </p:sp>
    </p:spTree>
    <p:extLst>
      <p:ext uri="{BB962C8B-B14F-4D97-AF65-F5344CB8AC3E}">
        <p14:creationId xmlns:p14="http://schemas.microsoft.com/office/powerpoint/2010/main" val="3085626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3E340-BE2F-E886-2E84-5AA4CD4996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50957E-3039-C537-11D9-8C938574DB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16CA57-34F9-D4C1-0F42-6533A48CD12D}"/>
              </a:ext>
            </a:extLst>
          </p:cNvPr>
          <p:cNvSpPr>
            <a:spLocks noGrp="1"/>
          </p:cNvSpPr>
          <p:nvPr>
            <p:ph type="dt" sz="half" idx="10"/>
          </p:nvPr>
        </p:nvSpPr>
        <p:spPr/>
        <p:txBody>
          <a:bodyPr/>
          <a:lstStyle/>
          <a:p>
            <a:fld id="{A86D8F8C-4A9B-41D5-8BD4-533BFF20B605}" type="datetime1">
              <a:rPr lang="en-US" smtClean="0"/>
              <a:t>4/19/2024</a:t>
            </a:fld>
            <a:endParaRPr lang="en-US"/>
          </a:p>
        </p:txBody>
      </p:sp>
      <p:sp>
        <p:nvSpPr>
          <p:cNvPr id="5" name="Footer Placeholder 4">
            <a:extLst>
              <a:ext uri="{FF2B5EF4-FFF2-40B4-BE49-F238E27FC236}">
                <a16:creationId xmlns:a16="http://schemas.microsoft.com/office/drawing/2014/main" id="{99321925-FF78-F681-7BC8-E304C1FCA00E}"/>
              </a:ext>
            </a:extLst>
          </p:cNvPr>
          <p:cNvSpPr>
            <a:spLocks noGrp="1"/>
          </p:cNvSpPr>
          <p:nvPr>
            <p:ph type="ftr" sz="quarter" idx="11"/>
          </p:nvPr>
        </p:nvSpPr>
        <p:spPr/>
        <p:txBody>
          <a:bodyPr/>
          <a:lstStyle/>
          <a:p>
            <a:r>
              <a:rPr lang="en-US"/>
              <a:t>Group 01: Nathan Henochowicz, Rahul Kotian, Madeline Lopez Burgos, Jordan Patt, Katie Schwenke</a:t>
            </a:r>
          </a:p>
        </p:txBody>
      </p:sp>
      <p:sp>
        <p:nvSpPr>
          <p:cNvPr id="6" name="Slide Number Placeholder 5">
            <a:extLst>
              <a:ext uri="{FF2B5EF4-FFF2-40B4-BE49-F238E27FC236}">
                <a16:creationId xmlns:a16="http://schemas.microsoft.com/office/drawing/2014/main" id="{56C33914-FA90-47A2-2E78-32B1465F3A09}"/>
              </a:ext>
            </a:extLst>
          </p:cNvPr>
          <p:cNvSpPr>
            <a:spLocks noGrp="1"/>
          </p:cNvSpPr>
          <p:nvPr>
            <p:ph type="sldNum" sz="quarter" idx="12"/>
          </p:nvPr>
        </p:nvSpPr>
        <p:spPr/>
        <p:txBody>
          <a:bodyPr/>
          <a:lstStyle/>
          <a:p>
            <a:fld id="{3D899FD9-3837-42C0-8BFF-23E686990F9E}" type="slidenum">
              <a:rPr lang="en-US" smtClean="0"/>
              <a:t>‹#›</a:t>
            </a:fld>
            <a:endParaRPr lang="en-US"/>
          </a:p>
        </p:txBody>
      </p:sp>
    </p:spTree>
    <p:extLst>
      <p:ext uri="{BB962C8B-B14F-4D97-AF65-F5344CB8AC3E}">
        <p14:creationId xmlns:p14="http://schemas.microsoft.com/office/powerpoint/2010/main" val="347830156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2DA91-B443-5AE1-7F98-78FFAEC588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26571C-0B3A-DA46-83CC-F8263CF590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1AAB2-1FD2-D79C-BDF5-5302625AFA0F}"/>
              </a:ext>
            </a:extLst>
          </p:cNvPr>
          <p:cNvSpPr>
            <a:spLocks noGrp="1"/>
          </p:cNvSpPr>
          <p:nvPr>
            <p:ph type="dt" sz="half" idx="10"/>
          </p:nvPr>
        </p:nvSpPr>
        <p:spPr/>
        <p:txBody>
          <a:bodyPr/>
          <a:lstStyle/>
          <a:p>
            <a:fld id="{568B63FD-B5A4-486E-A09A-81D764D59D55}" type="datetime1">
              <a:rPr lang="en-US" smtClean="0"/>
              <a:t>4/19/2024</a:t>
            </a:fld>
            <a:endParaRPr lang="en-US"/>
          </a:p>
        </p:txBody>
      </p:sp>
      <p:sp>
        <p:nvSpPr>
          <p:cNvPr id="5" name="Footer Placeholder 4">
            <a:extLst>
              <a:ext uri="{FF2B5EF4-FFF2-40B4-BE49-F238E27FC236}">
                <a16:creationId xmlns:a16="http://schemas.microsoft.com/office/drawing/2014/main" id="{257E1B4D-BBE8-6EBD-B689-2289CCCCF67A}"/>
              </a:ext>
            </a:extLst>
          </p:cNvPr>
          <p:cNvSpPr>
            <a:spLocks noGrp="1"/>
          </p:cNvSpPr>
          <p:nvPr>
            <p:ph type="ftr" sz="quarter" idx="11"/>
          </p:nvPr>
        </p:nvSpPr>
        <p:spPr/>
        <p:txBody>
          <a:bodyPr/>
          <a:lstStyle/>
          <a:p>
            <a:r>
              <a:rPr lang="en-US"/>
              <a:t>Group 01: Nathan Henochowicz, Rahul Kotian, Madeline Lopez Burgos, Jordan Patt, Katie Schwenke</a:t>
            </a:r>
          </a:p>
        </p:txBody>
      </p:sp>
      <p:sp>
        <p:nvSpPr>
          <p:cNvPr id="6" name="Slide Number Placeholder 5">
            <a:extLst>
              <a:ext uri="{FF2B5EF4-FFF2-40B4-BE49-F238E27FC236}">
                <a16:creationId xmlns:a16="http://schemas.microsoft.com/office/drawing/2014/main" id="{4FC509A7-83B1-95FC-9FF2-77E5147CC099}"/>
              </a:ext>
            </a:extLst>
          </p:cNvPr>
          <p:cNvSpPr>
            <a:spLocks noGrp="1"/>
          </p:cNvSpPr>
          <p:nvPr>
            <p:ph type="sldNum" sz="quarter" idx="12"/>
          </p:nvPr>
        </p:nvSpPr>
        <p:spPr/>
        <p:txBody>
          <a:bodyPr/>
          <a:lstStyle/>
          <a:p>
            <a:fld id="{3D899FD9-3837-42C0-8BFF-23E686990F9E}" type="slidenum">
              <a:rPr lang="en-US" smtClean="0"/>
              <a:t>‹#›</a:t>
            </a:fld>
            <a:endParaRPr lang="en-US"/>
          </a:p>
        </p:txBody>
      </p:sp>
    </p:spTree>
    <p:extLst>
      <p:ext uri="{BB962C8B-B14F-4D97-AF65-F5344CB8AC3E}">
        <p14:creationId xmlns:p14="http://schemas.microsoft.com/office/powerpoint/2010/main" val="34064234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6FA00-8CC5-B78F-8C83-CCDD73114F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CE5733-2ABB-5688-821D-56F37A8D4D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A6B82-DCAE-19E2-C507-A591D7CBADDF}"/>
              </a:ext>
            </a:extLst>
          </p:cNvPr>
          <p:cNvSpPr>
            <a:spLocks noGrp="1"/>
          </p:cNvSpPr>
          <p:nvPr>
            <p:ph type="dt" sz="half" idx="10"/>
          </p:nvPr>
        </p:nvSpPr>
        <p:spPr/>
        <p:txBody>
          <a:bodyPr/>
          <a:lstStyle/>
          <a:p>
            <a:fld id="{8EE1D669-6FCA-4327-90D4-91B4EC90FD70}" type="datetime1">
              <a:rPr lang="en-US" smtClean="0"/>
              <a:t>4/19/2024</a:t>
            </a:fld>
            <a:endParaRPr lang="en-US"/>
          </a:p>
        </p:txBody>
      </p:sp>
      <p:sp>
        <p:nvSpPr>
          <p:cNvPr id="5" name="Footer Placeholder 4">
            <a:extLst>
              <a:ext uri="{FF2B5EF4-FFF2-40B4-BE49-F238E27FC236}">
                <a16:creationId xmlns:a16="http://schemas.microsoft.com/office/drawing/2014/main" id="{8C81432A-979E-803E-152F-08F5DA7BAA6A}"/>
              </a:ext>
            </a:extLst>
          </p:cNvPr>
          <p:cNvSpPr>
            <a:spLocks noGrp="1"/>
          </p:cNvSpPr>
          <p:nvPr>
            <p:ph type="ftr" sz="quarter" idx="11"/>
          </p:nvPr>
        </p:nvSpPr>
        <p:spPr/>
        <p:txBody>
          <a:bodyPr/>
          <a:lstStyle/>
          <a:p>
            <a:r>
              <a:rPr lang="en-US"/>
              <a:t>Group 01: Nathan Henochowicz, Rahul Kotian, Madeline Lopez Burgos, Jordan Patt, Katie Schwenke</a:t>
            </a:r>
          </a:p>
        </p:txBody>
      </p:sp>
      <p:sp>
        <p:nvSpPr>
          <p:cNvPr id="6" name="Slide Number Placeholder 5">
            <a:extLst>
              <a:ext uri="{FF2B5EF4-FFF2-40B4-BE49-F238E27FC236}">
                <a16:creationId xmlns:a16="http://schemas.microsoft.com/office/drawing/2014/main" id="{3BC92638-96FA-EC4C-3885-B6D7A429B027}"/>
              </a:ext>
            </a:extLst>
          </p:cNvPr>
          <p:cNvSpPr>
            <a:spLocks noGrp="1"/>
          </p:cNvSpPr>
          <p:nvPr>
            <p:ph type="sldNum" sz="quarter" idx="12"/>
          </p:nvPr>
        </p:nvSpPr>
        <p:spPr/>
        <p:txBody>
          <a:bodyPr/>
          <a:lstStyle/>
          <a:p>
            <a:fld id="{3D899FD9-3837-42C0-8BFF-23E686990F9E}" type="slidenum">
              <a:rPr lang="en-US" smtClean="0"/>
              <a:t>‹#›</a:t>
            </a:fld>
            <a:endParaRPr lang="en-US"/>
          </a:p>
        </p:txBody>
      </p:sp>
    </p:spTree>
    <p:extLst>
      <p:ext uri="{BB962C8B-B14F-4D97-AF65-F5344CB8AC3E}">
        <p14:creationId xmlns:p14="http://schemas.microsoft.com/office/powerpoint/2010/main" val="397720431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757253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9225016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84025894"/>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5096475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428076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3466544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8676415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3294390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23C8-F8B7-04D2-3912-41B22E9F57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48FDF6-706B-0CDA-01B0-EBBA540F52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392BE-5404-3826-33D0-C908532D3E9B}"/>
              </a:ext>
            </a:extLst>
          </p:cNvPr>
          <p:cNvSpPr>
            <a:spLocks noGrp="1"/>
          </p:cNvSpPr>
          <p:nvPr>
            <p:ph type="dt" sz="half" idx="10"/>
          </p:nvPr>
        </p:nvSpPr>
        <p:spPr/>
        <p:txBody>
          <a:bodyPr/>
          <a:lstStyle/>
          <a:p>
            <a:fld id="{0AFFA2D5-E268-476C-9DC4-42C948E1488C}" type="datetime1">
              <a:rPr lang="en-US" smtClean="0"/>
              <a:t>4/19/2024</a:t>
            </a:fld>
            <a:endParaRPr lang="en-US"/>
          </a:p>
        </p:txBody>
      </p:sp>
      <p:sp>
        <p:nvSpPr>
          <p:cNvPr id="5" name="Footer Placeholder 4">
            <a:extLst>
              <a:ext uri="{FF2B5EF4-FFF2-40B4-BE49-F238E27FC236}">
                <a16:creationId xmlns:a16="http://schemas.microsoft.com/office/drawing/2014/main" id="{BB93DA0A-6396-E0E2-BD44-D531EB33A1AE}"/>
              </a:ext>
            </a:extLst>
          </p:cNvPr>
          <p:cNvSpPr>
            <a:spLocks noGrp="1"/>
          </p:cNvSpPr>
          <p:nvPr>
            <p:ph type="ftr" sz="quarter" idx="11"/>
          </p:nvPr>
        </p:nvSpPr>
        <p:spPr/>
        <p:txBody>
          <a:bodyPr/>
          <a:lstStyle/>
          <a:p>
            <a:r>
              <a:rPr lang="en-US"/>
              <a:t>Group 01: Nathan Henochowicz, Rahul Kotian, Madeline Lopez Burgos, Jordan Patt, Katie Schwenke</a:t>
            </a:r>
          </a:p>
        </p:txBody>
      </p:sp>
      <p:sp>
        <p:nvSpPr>
          <p:cNvPr id="6" name="Slide Number Placeholder 5">
            <a:extLst>
              <a:ext uri="{FF2B5EF4-FFF2-40B4-BE49-F238E27FC236}">
                <a16:creationId xmlns:a16="http://schemas.microsoft.com/office/drawing/2014/main" id="{965E2FBE-E7F4-806E-42D7-986E65266E38}"/>
              </a:ext>
            </a:extLst>
          </p:cNvPr>
          <p:cNvSpPr>
            <a:spLocks noGrp="1"/>
          </p:cNvSpPr>
          <p:nvPr>
            <p:ph type="sldNum" sz="quarter" idx="12"/>
          </p:nvPr>
        </p:nvSpPr>
        <p:spPr/>
        <p:txBody>
          <a:bodyPr/>
          <a:lstStyle/>
          <a:p>
            <a:fld id="{3D899FD9-3837-42C0-8BFF-23E686990F9E}" type="slidenum">
              <a:rPr lang="en-US" smtClean="0"/>
              <a:t>‹#›</a:t>
            </a:fld>
            <a:endParaRPr lang="en-US"/>
          </a:p>
        </p:txBody>
      </p:sp>
    </p:spTree>
    <p:extLst>
      <p:ext uri="{BB962C8B-B14F-4D97-AF65-F5344CB8AC3E}">
        <p14:creationId xmlns:p14="http://schemas.microsoft.com/office/powerpoint/2010/main" val="2202859569"/>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6692904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38801459"/>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0110486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402A-BD4F-9063-8270-E5AF59FA62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32482A-E32D-15D5-188C-73ABE6E304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65A312-30CD-083E-CC9B-9B35BAAF9687}"/>
              </a:ext>
            </a:extLst>
          </p:cNvPr>
          <p:cNvSpPr>
            <a:spLocks noGrp="1"/>
          </p:cNvSpPr>
          <p:nvPr>
            <p:ph type="dt" sz="half" idx="10"/>
          </p:nvPr>
        </p:nvSpPr>
        <p:spPr/>
        <p:txBody>
          <a:bodyPr/>
          <a:lstStyle/>
          <a:p>
            <a:fld id="{A85B383F-4273-4C2C-B429-A53C33CB799D}" type="datetime1">
              <a:rPr lang="en-US" smtClean="0"/>
              <a:t>4/19/2024</a:t>
            </a:fld>
            <a:endParaRPr lang="en-US"/>
          </a:p>
        </p:txBody>
      </p:sp>
      <p:sp>
        <p:nvSpPr>
          <p:cNvPr id="5" name="Footer Placeholder 4">
            <a:extLst>
              <a:ext uri="{FF2B5EF4-FFF2-40B4-BE49-F238E27FC236}">
                <a16:creationId xmlns:a16="http://schemas.microsoft.com/office/drawing/2014/main" id="{5F87A78A-076D-8B21-888C-360ED82B7A7E}"/>
              </a:ext>
            </a:extLst>
          </p:cNvPr>
          <p:cNvSpPr>
            <a:spLocks noGrp="1"/>
          </p:cNvSpPr>
          <p:nvPr>
            <p:ph type="ftr" sz="quarter" idx="11"/>
          </p:nvPr>
        </p:nvSpPr>
        <p:spPr/>
        <p:txBody>
          <a:bodyPr/>
          <a:lstStyle/>
          <a:p>
            <a:r>
              <a:rPr lang="en-US"/>
              <a:t>Group 01: Nathan Henochowicz, Rahul Kotian, Madeline Lopez Burgos, Jordan Patt, Katie Schwenke</a:t>
            </a:r>
          </a:p>
        </p:txBody>
      </p:sp>
      <p:sp>
        <p:nvSpPr>
          <p:cNvPr id="6" name="Slide Number Placeholder 5">
            <a:extLst>
              <a:ext uri="{FF2B5EF4-FFF2-40B4-BE49-F238E27FC236}">
                <a16:creationId xmlns:a16="http://schemas.microsoft.com/office/drawing/2014/main" id="{6D06DC89-0C82-D835-E42D-52830E51C106}"/>
              </a:ext>
            </a:extLst>
          </p:cNvPr>
          <p:cNvSpPr>
            <a:spLocks noGrp="1"/>
          </p:cNvSpPr>
          <p:nvPr>
            <p:ph type="sldNum" sz="quarter" idx="12"/>
          </p:nvPr>
        </p:nvSpPr>
        <p:spPr/>
        <p:txBody>
          <a:bodyPr/>
          <a:lstStyle/>
          <a:p>
            <a:fld id="{3D899FD9-3837-42C0-8BFF-23E686990F9E}" type="slidenum">
              <a:rPr lang="en-US" smtClean="0"/>
              <a:t>‹#›</a:t>
            </a:fld>
            <a:endParaRPr lang="en-US"/>
          </a:p>
        </p:txBody>
      </p:sp>
    </p:spTree>
    <p:extLst>
      <p:ext uri="{BB962C8B-B14F-4D97-AF65-F5344CB8AC3E}">
        <p14:creationId xmlns:p14="http://schemas.microsoft.com/office/powerpoint/2010/main" val="18611434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A06F-E9FC-E96A-11EC-92FB2E5105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3AF3A3-D7DC-1F22-BD71-F54B7B9FC3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D006C0-8B8F-33C7-BD20-58E08F03BB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C9519E-A6CD-AA99-4B2F-A1B83854B7FB}"/>
              </a:ext>
            </a:extLst>
          </p:cNvPr>
          <p:cNvSpPr>
            <a:spLocks noGrp="1"/>
          </p:cNvSpPr>
          <p:nvPr>
            <p:ph type="dt" sz="half" idx="10"/>
          </p:nvPr>
        </p:nvSpPr>
        <p:spPr/>
        <p:txBody>
          <a:bodyPr/>
          <a:lstStyle/>
          <a:p>
            <a:fld id="{5A252356-F294-482C-8C5A-5D5CB8598A4C}" type="datetime1">
              <a:rPr lang="en-US" smtClean="0"/>
              <a:t>4/19/2024</a:t>
            </a:fld>
            <a:endParaRPr lang="en-US"/>
          </a:p>
        </p:txBody>
      </p:sp>
      <p:sp>
        <p:nvSpPr>
          <p:cNvPr id="6" name="Footer Placeholder 5">
            <a:extLst>
              <a:ext uri="{FF2B5EF4-FFF2-40B4-BE49-F238E27FC236}">
                <a16:creationId xmlns:a16="http://schemas.microsoft.com/office/drawing/2014/main" id="{29151BE3-A623-9438-157E-55DF1C5D9987}"/>
              </a:ext>
            </a:extLst>
          </p:cNvPr>
          <p:cNvSpPr>
            <a:spLocks noGrp="1"/>
          </p:cNvSpPr>
          <p:nvPr>
            <p:ph type="ftr" sz="quarter" idx="11"/>
          </p:nvPr>
        </p:nvSpPr>
        <p:spPr/>
        <p:txBody>
          <a:bodyPr/>
          <a:lstStyle/>
          <a:p>
            <a:r>
              <a:rPr lang="en-US"/>
              <a:t>Group 01: Nathan Henochowicz, Rahul Kotian, Madeline Lopez Burgos, Jordan Patt, Katie Schwenke</a:t>
            </a:r>
          </a:p>
        </p:txBody>
      </p:sp>
      <p:sp>
        <p:nvSpPr>
          <p:cNvPr id="7" name="Slide Number Placeholder 6">
            <a:extLst>
              <a:ext uri="{FF2B5EF4-FFF2-40B4-BE49-F238E27FC236}">
                <a16:creationId xmlns:a16="http://schemas.microsoft.com/office/drawing/2014/main" id="{49DF6037-36C6-4796-88C9-4B574E6BB623}"/>
              </a:ext>
            </a:extLst>
          </p:cNvPr>
          <p:cNvSpPr>
            <a:spLocks noGrp="1"/>
          </p:cNvSpPr>
          <p:nvPr>
            <p:ph type="sldNum" sz="quarter" idx="12"/>
          </p:nvPr>
        </p:nvSpPr>
        <p:spPr/>
        <p:txBody>
          <a:bodyPr/>
          <a:lstStyle/>
          <a:p>
            <a:fld id="{3D899FD9-3837-42C0-8BFF-23E686990F9E}" type="slidenum">
              <a:rPr lang="en-US" smtClean="0"/>
              <a:t>‹#›</a:t>
            </a:fld>
            <a:endParaRPr lang="en-US"/>
          </a:p>
        </p:txBody>
      </p:sp>
    </p:spTree>
    <p:extLst>
      <p:ext uri="{BB962C8B-B14F-4D97-AF65-F5344CB8AC3E}">
        <p14:creationId xmlns:p14="http://schemas.microsoft.com/office/powerpoint/2010/main" val="405087015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A4E1-84D8-F4AA-BF70-7656E71C86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A155CA-AA5B-20D7-5CA3-C4A4317884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8DD73B-7793-DC51-0F5F-43127742B4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F2369D-F8C6-C4C9-B1BB-DC692B527B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27096D-3ADC-A492-5294-8C10755C21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589E29-054A-02D1-47B4-F47969918F4A}"/>
              </a:ext>
            </a:extLst>
          </p:cNvPr>
          <p:cNvSpPr>
            <a:spLocks noGrp="1"/>
          </p:cNvSpPr>
          <p:nvPr>
            <p:ph type="dt" sz="half" idx="10"/>
          </p:nvPr>
        </p:nvSpPr>
        <p:spPr/>
        <p:txBody>
          <a:bodyPr/>
          <a:lstStyle/>
          <a:p>
            <a:fld id="{DA4F677E-D1A0-41F3-A881-728F7D7F41BE}" type="datetime1">
              <a:rPr lang="en-US" smtClean="0"/>
              <a:t>4/19/2024</a:t>
            </a:fld>
            <a:endParaRPr lang="en-US"/>
          </a:p>
        </p:txBody>
      </p:sp>
      <p:sp>
        <p:nvSpPr>
          <p:cNvPr id="8" name="Footer Placeholder 7">
            <a:extLst>
              <a:ext uri="{FF2B5EF4-FFF2-40B4-BE49-F238E27FC236}">
                <a16:creationId xmlns:a16="http://schemas.microsoft.com/office/drawing/2014/main" id="{8063A587-9B2A-AC23-F2A9-9681993BED7D}"/>
              </a:ext>
            </a:extLst>
          </p:cNvPr>
          <p:cNvSpPr>
            <a:spLocks noGrp="1"/>
          </p:cNvSpPr>
          <p:nvPr>
            <p:ph type="ftr" sz="quarter" idx="11"/>
          </p:nvPr>
        </p:nvSpPr>
        <p:spPr/>
        <p:txBody>
          <a:bodyPr/>
          <a:lstStyle/>
          <a:p>
            <a:r>
              <a:rPr lang="en-US"/>
              <a:t>Group 01: Nathan Henochowicz, Rahul Kotian, Madeline Lopez Burgos, Jordan Patt, Katie Schwenke</a:t>
            </a:r>
          </a:p>
        </p:txBody>
      </p:sp>
      <p:sp>
        <p:nvSpPr>
          <p:cNvPr id="9" name="Slide Number Placeholder 8">
            <a:extLst>
              <a:ext uri="{FF2B5EF4-FFF2-40B4-BE49-F238E27FC236}">
                <a16:creationId xmlns:a16="http://schemas.microsoft.com/office/drawing/2014/main" id="{12959819-CA78-6E63-9D66-C58B6A1ABEA8}"/>
              </a:ext>
            </a:extLst>
          </p:cNvPr>
          <p:cNvSpPr>
            <a:spLocks noGrp="1"/>
          </p:cNvSpPr>
          <p:nvPr>
            <p:ph type="sldNum" sz="quarter" idx="12"/>
          </p:nvPr>
        </p:nvSpPr>
        <p:spPr/>
        <p:txBody>
          <a:bodyPr/>
          <a:lstStyle/>
          <a:p>
            <a:fld id="{3D899FD9-3837-42C0-8BFF-23E686990F9E}" type="slidenum">
              <a:rPr lang="en-US" smtClean="0"/>
              <a:t>‹#›</a:t>
            </a:fld>
            <a:endParaRPr lang="en-US"/>
          </a:p>
        </p:txBody>
      </p:sp>
    </p:spTree>
    <p:extLst>
      <p:ext uri="{BB962C8B-B14F-4D97-AF65-F5344CB8AC3E}">
        <p14:creationId xmlns:p14="http://schemas.microsoft.com/office/powerpoint/2010/main" val="307978439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CEBFD-EE86-3236-10B0-56CDC1288D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9F1AC5-7577-0379-1658-A1982938597F}"/>
              </a:ext>
            </a:extLst>
          </p:cNvPr>
          <p:cNvSpPr>
            <a:spLocks noGrp="1"/>
          </p:cNvSpPr>
          <p:nvPr>
            <p:ph type="dt" sz="half" idx="10"/>
          </p:nvPr>
        </p:nvSpPr>
        <p:spPr/>
        <p:txBody>
          <a:bodyPr/>
          <a:lstStyle/>
          <a:p>
            <a:fld id="{6F97F79A-E166-4873-BF7D-44594BAF4432}" type="datetime1">
              <a:rPr lang="en-US" smtClean="0"/>
              <a:t>4/19/2024</a:t>
            </a:fld>
            <a:endParaRPr lang="en-US"/>
          </a:p>
        </p:txBody>
      </p:sp>
      <p:sp>
        <p:nvSpPr>
          <p:cNvPr id="4" name="Footer Placeholder 3">
            <a:extLst>
              <a:ext uri="{FF2B5EF4-FFF2-40B4-BE49-F238E27FC236}">
                <a16:creationId xmlns:a16="http://schemas.microsoft.com/office/drawing/2014/main" id="{C17DB6CB-C04B-FF36-1B01-271AF618A48F}"/>
              </a:ext>
            </a:extLst>
          </p:cNvPr>
          <p:cNvSpPr>
            <a:spLocks noGrp="1"/>
          </p:cNvSpPr>
          <p:nvPr>
            <p:ph type="ftr" sz="quarter" idx="11"/>
          </p:nvPr>
        </p:nvSpPr>
        <p:spPr/>
        <p:txBody>
          <a:bodyPr/>
          <a:lstStyle/>
          <a:p>
            <a:r>
              <a:rPr lang="en-US"/>
              <a:t>Group 01: Nathan Henochowicz, Rahul Kotian, Madeline Lopez Burgos, Jordan Patt, Katie Schwenke</a:t>
            </a:r>
          </a:p>
        </p:txBody>
      </p:sp>
      <p:sp>
        <p:nvSpPr>
          <p:cNvPr id="5" name="Slide Number Placeholder 4">
            <a:extLst>
              <a:ext uri="{FF2B5EF4-FFF2-40B4-BE49-F238E27FC236}">
                <a16:creationId xmlns:a16="http://schemas.microsoft.com/office/drawing/2014/main" id="{075E3D75-370A-6B07-4098-0C4F9638F370}"/>
              </a:ext>
            </a:extLst>
          </p:cNvPr>
          <p:cNvSpPr>
            <a:spLocks noGrp="1"/>
          </p:cNvSpPr>
          <p:nvPr>
            <p:ph type="sldNum" sz="quarter" idx="12"/>
          </p:nvPr>
        </p:nvSpPr>
        <p:spPr/>
        <p:txBody>
          <a:bodyPr/>
          <a:lstStyle/>
          <a:p>
            <a:fld id="{3D899FD9-3837-42C0-8BFF-23E686990F9E}" type="slidenum">
              <a:rPr lang="en-US" smtClean="0"/>
              <a:t>‹#›</a:t>
            </a:fld>
            <a:endParaRPr lang="en-US"/>
          </a:p>
        </p:txBody>
      </p:sp>
    </p:spTree>
    <p:extLst>
      <p:ext uri="{BB962C8B-B14F-4D97-AF65-F5344CB8AC3E}">
        <p14:creationId xmlns:p14="http://schemas.microsoft.com/office/powerpoint/2010/main" val="194188871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03F3C6-A4DE-68FD-EF78-3E90A7B89149}"/>
              </a:ext>
            </a:extLst>
          </p:cNvPr>
          <p:cNvSpPr>
            <a:spLocks noGrp="1"/>
          </p:cNvSpPr>
          <p:nvPr>
            <p:ph type="dt" sz="half" idx="10"/>
          </p:nvPr>
        </p:nvSpPr>
        <p:spPr/>
        <p:txBody>
          <a:bodyPr/>
          <a:lstStyle/>
          <a:p>
            <a:fld id="{9C97DE2C-3736-4A44-B7E6-69C05B3DE24A}" type="datetime1">
              <a:rPr lang="en-US" smtClean="0"/>
              <a:t>4/19/2024</a:t>
            </a:fld>
            <a:endParaRPr lang="en-US"/>
          </a:p>
        </p:txBody>
      </p:sp>
      <p:sp>
        <p:nvSpPr>
          <p:cNvPr id="3" name="Footer Placeholder 2">
            <a:extLst>
              <a:ext uri="{FF2B5EF4-FFF2-40B4-BE49-F238E27FC236}">
                <a16:creationId xmlns:a16="http://schemas.microsoft.com/office/drawing/2014/main" id="{694ABB60-3B63-046C-F689-35BD6EDF2571}"/>
              </a:ext>
            </a:extLst>
          </p:cNvPr>
          <p:cNvSpPr>
            <a:spLocks noGrp="1"/>
          </p:cNvSpPr>
          <p:nvPr>
            <p:ph type="ftr" sz="quarter" idx="11"/>
          </p:nvPr>
        </p:nvSpPr>
        <p:spPr/>
        <p:txBody>
          <a:bodyPr/>
          <a:lstStyle/>
          <a:p>
            <a:r>
              <a:rPr lang="en-US"/>
              <a:t>Group 01: Nathan Henochowicz, Rahul Kotian, Madeline Lopez Burgos, Jordan Patt, Katie Schwenke</a:t>
            </a:r>
          </a:p>
        </p:txBody>
      </p:sp>
      <p:sp>
        <p:nvSpPr>
          <p:cNvPr id="4" name="Slide Number Placeholder 3">
            <a:extLst>
              <a:ext uri="{FF2B5EF4-FFF2-40B4-BE49-F238E27FC236}">
                <a16:creationId xmlns:a16="http://schemas.microsoft.com/office/drawing/2014/main" id="{E0099A6E-9813-9BF8-AC4A-0ACA73440437}"/>
              </a:ext>
            </a:extLst>
          </p:cNvPr>
          <p:cNvSpPr>
            <a:spLocks noGrp="1"/>
          </p:cNvSpPr>
          <p:nvPr>
            <p:ph type="sldNum" sz="quarter" idx="12"/>
          </p:nvPr>
        </p:nvSpPr>
        <p:spPr/>
        <p:txBody>
          <a:bodyPr/>
          <a:lstStyle/>
          <a:p>
            <a:fld id="{3D899FD9-3837-42C0-8BFF-23E686990F9E}" type="slidenum">
              <a:rPr lang="en-US" smtClean="0"/>
              <a:t>‹#›</a:t>
            </a:fld>
            <a:endParaRPr lang="en-US"/>
          </a:p>
        </p:txBody>
      </p:sp>
    </p:spTree>
    <p:extLst>
      <p:ext uri="{BB962C8B-B14F-4D97-AF65-F5344CB8AC3E}">
        <p14:creationId xmlns:p14="http://schemas.microsoft.com/office/powerpoint/2010/main" val="397723044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E11DC-1C98-3727-18C0-FC0A08908E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CACDF2-3A45-7311-014D-D7BDE65A08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5DCB38-435C-96CF-94E2-DF5A882A4E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2EAC90-DBA5-2314-6319-EFE9379C9B98}"/>
              </a:ext>
            </a:extLst>
          </p:cNvPr>
          <p:cNvSpPr>
            <a:spLocks noGrp="1"/>
          </p:cNvSpPr>
          <p:nvPr>
            <p:ph type="dt" sz="half" idx="10"/>
          </p:nvPr>
        </p:nvSpPr>
        <p:spPr/>
        <p:txBody>
          <a:bodyPr/>
          <a:lstStyle/>
          <a:p>
            <a:fld id="{DC1CB32E-1E9E-4C46-B7F8-825F6AEEBA96}" type="datetime1">
              <a:rPr lang="en-US" smtClean="0"/>
              <a:t>4/19/2024</a:t>
            </a:fld>
            <a:endParaRPr lang="en-US"/>
          </a:p>
        </p:txBody>
      </p:sp>
      <p:sp>
        <p:nvSpPr>
          <p:cNvPr id="6" name="Footer Placeholder 5">
            <a:extLst>
              <a:ext uri="{FF2B5EF4-FFF2-40B4-BE49-F238E27FC236}">
                <a16:creationId xmlns:a16="http://schemas.microsoft.com/office/drawing/2014/main" id="{44CEC9ED-A118-C765-4F98-16EB8A84C33B}"/>
              </a:ext>
            </a:extLst>
          </p:cNvPr>
          <p:cNvSpPr>
            <a:spLocks noGrp="1"/>
          </p:cNvSpPr>
          <p:nvPr>
            <p:ph type="ftr" sz="quarter" idx="11"/>
          </p:nvPr>
        </p:nvSpPr>
        <p:spPr/>
        <p:txBody>
          <a:bodyPr/>
          <a:lstStyle/>
          <a:p>
            <a:r>
              <a:rPr lang="en-US"/>
              <a:t>Group 01: Nathan Henochowicz, Rahul Kotian, Madeline Lopez Burgos, Jordan Patt, Katie Schwenke</a:t>
            </a:r>
          </a:p>
        </p:txBody>
      </p:sp>
      <p:sp>
        <p:nvSpPr>
          <p:cNvPr id="7" name="Slide Number Placeholder 6">
            <a:extLst>
              <a:ext uri="{FF2B5EF4-FFF2-40B4-BE49-F238E27FC236}">
                <a16:creationId xmlns:a16="http://schemas.microsoft.com/office/drawing/2014/main" id="{475A4964-7215-DDBE-F815-9177D018DAD8}"/>
              </a:ext>
            </a:extLst>
          </p:cNvPr>
          <p:cNvSpPr>
            <a:spLocks noGrp="1"/>
          </p:cNvSpPr>
          <p:nvPr>
            <p:ph type="sldNum" sz="quarter" idx="12"/>
          </p:nvPr>
        </p:nvSpPr>
        <p:spPr/>
        <p:txBody>
          <a:bodyPr/>
          <a:lstStyle/>
          <a:p>
            <a:fld id="{3D899FD9-3837-42C0-8BFF-23E686990F9E}" type="slidenum">
              <a:rPr lang="en-US" smtClean="0"/>
              <a:t>‹#›</a:t>
            </a:fld>
            <a:endParaRPr lang="en-US"/>
          </a:p>
        </p:txBody>
      </p:sp>
    </p:spTree>
    <p:extLst>
      <p:ext uri="{BB962C8B-B14F-4D97-AF65-F5344CB8AC3E}">
        <p14:creationId xmlns:p14="http://schemas.microsoft.com/office/powerpoint/2010/main" val="318568433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9A516-5CA2-CAC0-BABF-D6540EF0FD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30AED2-6047-F750-402E-8ED61F9D3C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EA42A3-F665-7E6D-B0CC-5E569EE04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79D4CC-2EEF-9C4D-A326-7913AFAC8092}"/>
              </a:ext>
            </a:extLst>
          </p:cNvPr>
          <p:cNvSpPr>
            <a:spLocks noGrp="1"/>
          </p:cNvSpPr>
          <p:nvPr>
            <p:ph type="dt" sz="half" idx="10"/>
          </p:nvPr>
        </p:nvSpPr>
        <p:spPr/>
        <p:txBody>
          <a:bodyPr/>
          <a:lstStyle/>
          <a:p>
            <a:fld id="{76EE0573-25CA-461F-9456-2CF67599DAEF}" type="datetime1">
              <a:rPr lang="en-US" smtClean="0"/>
              <a:t>4/19/2024</a:t>
            </a:fld>
            <a:endParaRPr lang="en-US"/>
          </a:p>
        </p:txBody>
      </p:sp>
      <p:sp>
        <p:nvSpPr>
          <p:cNvPr id="6" name="Footer Placeholder 5">
            <a:extLst>
              <a:ext uri="{FF2B5EF4-FFF2-40B4-BE49-F238E27FC236}">
                <a16:creationId xmlns:a16="http://schemas.microsoft.com/office/drawing/2014/main" id="{CA6665E3-B2C0-CA90-3212-2F6021689567}"/>
              </a:ext>
            </a:extLst>
          </p:cNvPr>
          <p:cNvSpPr>
            <a:spLocks noGrp="1"/>
          </p:cNvSpPr>
          <p:nvPr>
            <p:ph type="ftr" sz="quarter" idx="11"/>
          </p:nvPr>
        </p:nvSpPr>
        <p:spPr/>
        <p:txBody>
          <a:bodyPr/>
          <a:lstStyle/>
          <a:p>
            <a:r>
              <a:rPr lang="en-US"/>
              <a:t>Group 01: Nathan Henochowicz, Rahul Kotian, Madeline Lopez Burgos, Jordan Patt, Katie Schwenke</a:t>
            </a:r>
          </a:p>
        </p:txBody>
      </p:sp>
      <p:sp>
        <p:nvSpPr>
          <p:cNvPr id="7" name="Slide Number Placeholder 6">
            <a:extLst>
              <a:ext uri="{FF2B5EF4-FFF2-40B4-BE49-F238E27FC236}">
                <a16:creationId xmlns:a16="http://schemas.microsoft.com/office/drawing/2014/main" id="{ADE0C674-6507-4CA3-CDAF-4D1E9F82416A}"/>
              </a:ext>
            </a:extLst>
          </p:cNvPr>
          <p:cNvSpPr>
            <a:spLocks noGrp="1"/>
          </p:cNvSpPr>
          <p:nvPr>
            <p:ph type="sldNum" sz="quarter" idx="12"/>
          </p:nvPr>
        </p:nvSpPr>
        <p:spPr/>
        <p:txBody>
          <a:bodyPr/>
          <a:lstStyle/>
          <a:p>
            <a:fld id="{3D899FD9-3837-42C0-8BFF-23E686990F9E}" type="slidenum">
              <a:rPr lang="en-US" smtClean="0"/>
              <a:t>‹#›</a:t>
            </a:fld>
            <a:endParaRPr lang="en-US"/>
          </a:p>
        </p:txBody>
      </p:sp>
    </p:spTree>
    <p:extLst>
      <p:ext uri="{BB962C8B-B14F-4D97-AF65-F5344CB8AC3E}">
        <p14:creationId xmlns:p14="http://schemas.microsoft.com/office/powerpoint/2010/main" val="3972359992"/>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DB8A6-68F4-27DE-4EFF-0BB3981ED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9A525F-43CD-AF23-C2E8-2605572D59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9D44F-0CCF-D5B7-266F-C388493981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5E8001-8B4D-46AF-B422-7CBAEE4B4ABC}" type="datetime1">
              <a:rPr lang="en-US" smtClean="0"/>
              <a:t>4/19/2024</a:t>
            </a:fld>
            <a:endParaRPr lang="en-US"/>
          </a:p>
        </p:txBody>
      </p:sp>
      <p:sp>
        <p:nvSpPr>
          <p:cNvPr id="5" name="Footer Placeholder 4">
            <a:extLst>
              <a:ext uri="{FF2B5EF4-FFF2-40B4-BE49-F238E27FC236}">
                <a16:creationId xmlns:a16="http://schemas.microsoft.com/office/drawing/2014/main" id="{5D45880D-CE10-6DC7-18DD-B5C5030739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Group 01: Nathan Henochowicz, Rahul Kotian, Madeline Lopez Burgos, Jordan Patt, Katie Schwenke</a:t>
            </a:r>
          </a:p>
        </p:txBody>
      </p:sp>
      <p:sp>
        <p:nvSpPr>
          <p:cNvPr id="6" name="Slide Number Placeholder 5">
            <a:extLst>
              <a:ext uri="{FF2B5EF4-FFF2-40B4-BE49-F238E27FC236}">
                <a16:creationId xmlns:a16="http://schemas.microsoft.com/office/drawing/2014/main" id="{A5A96C9E-45A0-9F5A-FFF1-09B0AD465D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899FD9-3837-42C0-8BFF-23E686990F9E}" type="slidenum">
              <a:rPr lang="en-US" smtClean="0"/>
              <a:t>‹#›</a:t>
            </a:fld>
            <a:endParaRPr lang="en-US"/>
          </a:p>
        </p:txBody>
      </p:sp>
    </p:spTree>
    <p:extLst>
      <p:ext uri="{BB962C8B-B14F-4D97-AF65-F5344CB8AC3E}">
        <p14:creationId xmlns:p14="http://schemas.microsoft.com/office/powerpoint/2010/main" val="2399029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91010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c/terrycosta" TargetMode="External"/><Relationship Id="rId2" Type="http://schemas.openxmlformats.org/officeDocument/2006/relationships/hyperlink" Target="https://www.terrycosta.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4FD69-372A-F2EC-3154-6B61ACC1B678}"/>
              </a:ext>
            </a:extLst>
          </p:cNvPr>
          <p:cNvSpPr>
            <a:spLocks noGrp="1"/>
          </p:cNvSpPr>
          <p:nvPr>
            <p:ph type="title"/>
          </p:nvPr>
        </p:nvSpPr>
        <p:spPr>
          <a:xfrm>
            <a:off x="838200" y="320675"/>
            <a:ext cx="10515600" cy="1325563"/>
          </a:xfrm>
        </p:spPr>
        <p:txBody>
          <a:bodyPr/>
          <a:lstStyle/>
          <a:p>
            <a:r>
              <a:rPr lang="en-US"/>
              <a:t>Instructions</a:t>
            </a:r>
          </a:p>
        </p:txBody>
      </p:sp>
      <p:sp>
        <p:nvSpPr>
          <p:cNvPr id="3" name="Content Placeholder 2">
            <a:extLst>
              <a:ext uri="{FF2B5EF4-FFF2-40B4-BE49-F238E27FC236}">
                <a16:creationId xmlns:a16="http://schemas.microsoft.com/office/drawing/2014/main" id="{0A11F3A1-B8E0-AB15-91A8-A7A738B68A23}"/>
              </a:ext>
            </a:extLst>
          </p:cNvPr>
          <p:cNvSpPr>
            <a:spLocks noGrp="1"/>
          </p:cNvSpPr>
          <p:nvPr>
            <p:ph idx="1"/>
          </p:nvPr>
        </p:nvSpPr>
        <p:spPr/>
        <p:txBody>
          <a:bodyPr>
            <a:normAutofit fontScale="85000" lnSpcReduction="20000"/>
          </a:bodyPr>
          <a:lstStyle/>
          <a:p>
            <a:r>
              <a:rPr lang="en-US"/>
              <a:t>Important between 1- and 5-point deduction if NOT followed.</a:t>
            </a:r>
          </a:p>
          <a:p>
            <a:r>
              <a:rPr lang="en-US"/>
              <a:t>✓ Follow the sequence in the rubric, Part 1 and 2</a:t>
            </a:r>
          </a:p>
          <a:p>
            <a:r>
              <a:rPr lang="en-US"/>
              <a:t>✓ Make sure you use MINIMUM font size 11 for the body text.</a:t>
            </a:r>
          </a:p>
          <a:p>
            <a:r>
              <a:rPr lang="en-US"/>
              <a:t>✓ Use a white background and black font, do NOT use a dark-colored background-that it is not easy to read when printed.</a:t>
            </a:r>
          </a:p>
          <a:p>
            <a:r>
              <a:rPr lang="en-US"/>
              <a:t>✓ Make sure you have nicely cropped screenshots with callouts explaining any suggestions-make sure images are not fuzzy.</a:t>
            </a:r>
          </a:p>
          <a:p>
            <a:r>
              <a:rPr lang="en-US"/>
              <a:t>✓ Make sure all your slides are numbered and that you also have your group number on each slide.</a:t>
            </a:r>
          </a:p>
          <a:p>
            <a:r>
              <a:rPr lang="en-US"/>
              <a:t>✓ Save the ppt as a PDF and compress if too big for uploading https://smallpdf.com/compress-pdf then upload to </a:t>
            </a:r>
            <a:r>
              <a:rPr lang="en-US" err="1"/>
              <a:t>elearning</a:t>
            </a:r>
            <a:r>
              <a:rPr lang="en-US"/>
              <a:t>-ONLY one document, please. Make sure it is not fuzzy after being compressed</a:t>
            </a:r>
          </a:p>
        </p:txBody>
      </p:sp>
      <p:sp>
        <p:nvSpPr>
          <p:cNvPr id="5" name="Slide Number Placeholder 4">
            <a:extLst>
              <a:ext uri="{FF2B5EF4-FFF2-40B4-BE49-F238E27FC236}">
                <a16:creationId xmlns:a16="http://schemas.microsoft.com/office/drawing/2014/main" id="{F15C1F95-C963-F6E6-ADF9-B9C26F3C4CE5}"/>
              </a:ext>
            </a:extLst>
          </p:cNvPr>
          <p:cNvSpPr>
            <a:spLocks noGrp="1"/>
          </p:cNvSpPr>
          <p:nvPr>
            <p:ph type="sldNum" sz="quarter" idx="12"/>
          </p:nvPr>
        </p:nvSpPr>
        <p:spPr/>
        <p:txBody>
          <a:bodyPr/>
          <a:lstStyle/>
          <a:p>
            <a:fld id="{3D899FD9-3837-42C0-8BFF-23E686990F9E}" type="slidenum">
              <a:rPr lang="en-US" smtClean="0"/>
              <a:t>1</a:t>
            </a:fld>
            <a:endParaRPr lang="en-US"/>
          </a:p>
        </p:txBody>
      </p:sp>
    </p:spTree>
    <p:extLst>
      <p:ext uri="{BB962C8B-B14F-4D97-AF65-F5344CB8AC3E}">
        <p14:creationId xmlns:p14="http://schemas.microsoft.com/office/powerpoint/2010/main" val="411453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5E798BA-A17A-7DC4-C9C3-1CD75984A60F}"/>
              </a:ext>
            </a:extLst>
          </p:cNvPr>
          <p:cNvPicPr>
            <a:picLocks noChangeAspect="1"/>
          </p:cNvPicPr>
          <p:nvPr/>
        </p:nvPicPr>
        <p:blipFill rotWithShape="1">
          <a:blip r:embed="rId2"/>
          <a:srcRect l="2949" t="2274" r="5416" b="9746"/>
          <a:stretch/>
        </p:blipFill>
        <p:spPr>
          <a:xfrm>
            <a:off x="6714498" y="1370702"/>
            <a:ext cx="4879025" cy="34023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screenshot of a social media post&#10;&#10;Description automatically generated">
            <a:extLst>
              <a:ext uri="{FF2B5EF4-FFF2-40B4-BE49-F238E27FC236}">
                <a16:creationId xmlns:a16="http://schemas.microsoft.com/office/drawing/2014/main" id="{CAC81AD4-9CA4-93DE-87AC-3A9AC61D9ECC}"/>
              </a:ext>
            </a:extLst>
          </p:cNvPr>
          <p:cNvPicPr>
            <a:picLocks noChangeAspect="1"/>
          </p:cNvPicPr>
          <p:nvPr/>
        </p:nvPicPr>
        <p:blipFill rotWithShape="1">
          <a:blip r:embed="rId3"/>
          <a:srcRect l="1262" t="690" r="5094" b="14171"/>
          <a:stretch/>
        </p:blipFill>
        <p:spPr>
          <a:xfrm>
            <a:off x="1612214" y="1363444"/>
            <a:ext cx="4793132" cy="3373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screenshot of a social media post&#10;&#10;Description automatically generated">
            <a:extLst>
              <a:ext uri="{FF2B5EF4-FFF2-40B4-BE49-F238E27FC236}">
                <a16:creationId xmlns:a16="http://schemas.microsoft.com/office/drawing/2014/main" id="{49C7E492-8E92-903A-A32A-5C1B80C3DB0C}"/>
              </a:ext>
            </a:extLst>
          </p:cNvPr>
          <p:cNvPicPr>
            <a:picLocks noChangeAspect="1"/>
          </p:cNvPicPr>
          <p:nvPr/>
        </p:nvPicPr>
        <p:blipFill rotWithShape="1">
          <a:blip r:embed="rId4"/>
          <a:srcRect l="26666" t="11823" r="32094" b="47770"/>
          <a:stretch/>
        </p:blipFill>
        <p:spPr>
          <a:xfrm>
            <a:off x="7138784" y="4907478"/>
            <a:ext cx="3823004" cy="16778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itle 9">
            <a:extLst>
              <a:ext uri="{FF2B5EF4-FFF2-40B4-BE49-F238E27FC236}">
                <a16:creationId xmlns:a16="http://schemas.microsoft.com/office/drawing/2014/main" id="{2650EF9A-5D86-4E94-7082-F66FCDD03808}"/>
              </a:ext>
            </a:extLst>
          </p:cNvPr>
          <p:cNvSpPr>
            <a:spLocks noGrp="1"/>
          </p:cNvSpPr>
          <p:nvPr>
            <p:ph type="title"/>
          </p:nvPr>
        </p:nvSpPr>
        <p:spPr/>
        <p:txBody>
          <a:bodyPr/>
          <a:lstStyle/>
          <a:p>
            <a:r>
              <a:rPr lang="en-US"/>
              <a:t>Instagram</a:t>
            </a:r>
          </a:p>
        </p:txBody>
      </p:sp>
      <p:sp>
        <p:nvSpPr>
          <p:cNvPr id="2" name="Slide Number Placeholder 1">
            <a:extLst>
              <a:ext uri="{FF2B5EF4-FFF2-40B4-BE49-F238E27FC236}">
                <a16:creationId xmlns:a16="http://schemas.microsoft.com/office/drawing/2014/main" id="{8085BF51-0425-86A5-BCE8-466B5269C73F}"/>
              </a:ext>
            </a:extLst>
          </p:cNvPr>
          <p:cNvSpPr>
            <a:spLocks noGrp="1"/>
          </p:cNvSpPr>
          <p:nvPr>
            <p:ph type="sldNum" sz="quarter" idx="12"/>
          </p:nvPr>
        </p:nvSpPr>
        <p:spPr/>
        <p:txBody>
          <a:bodyPr>
            <a:normAutofit/>
          </a:bodyPr>
          <a:lstStyle/>
          <a:p>
            <a:pPr>
              <a:spcAft>
                <a:spcPts val="600"/>
              </a:spcAft>
            </a:pPr>
            <a:fld id="{330EA680-D336-4FF7-8B7A-9848BB0A1C32}" type="slidenum">
              <a:rPr lang="en-US" smtClean="0"/>
              <a:pPr>
                <a:spcAft>
                  <a:spcPts val="600"/>
                </a:spcAft>
              </a:pPr>
              <a:t>10</a:t>
            </a:fld>
            <a:endParaRPr lang="en-US"/>
          </a:p>
        </p:txBody>
      </p:sp>
      <p:sp>
        <p:nvSpPr>
          <p:cNvPr id="7" name="Content Placeholder 2">
            <a:extLst>
              <a:ext uri="{FF2B5EF4-FFF2-40B4-BE49-F238E27FC236}">
                <a16:creationId xmlns:a16="http://schemas.microsoft.com/office/drawing/2014/main" id="{D90ED610-B5F1-A68A-1E7C-BDF77B8A6CFF}"/>
              </a:ext>
            </a:extLst>
          </p:cNvPr>
          <p:cNvSpPr txBox="1">
            <a:spLocks/>
          </p:cNvSpPr>
          <p:nvPr/>
        </p:nvSpPr>
        <p:spPr>
          <a:xfrm>
            <a:off x="-1103" y="6585363"/>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100"/>
              <a:t>Group 01 – Part 1</a:t>
            </a:r>
            <a:endParaRPr lang="en-US"/>
          </a:p>
        </p:txBody>
      </p:sp>
      <p:pic>
        <p:nvPicPr>
          <p:cNvPr id="8" name="Picture 7">
            <a:extLst>
              <a:ext uri="{FF2B5EF4-FFF2-40B4-BE49-F238E27FC236}">
                <a16:creationId xmlns:a16="http://schemas.microsoft.com/office/drawing/2014/main" id="{C74B9B28-9A17-76C0-4D65-2B1BC40DBC29}"/>
              </a:ext>
            </a:extLst>
          </p:cNvPr>
          <p:cNvPicPr>
            <a:picLocks noChangeAspect="1"/>
          </p:cNvPicPr>
          <p:nvPr/>
        </p:nvPicPr>
        <p:blipFill rotWithShape="1">
          <a:blip r:embed="rId5"/>
          <a:srcRect l="9832" t="4348" r="17450" b="16762"/>
          <a:stretch/>
        </p:blipFill>
        <p:spPr>
          <a:xfrm>
            <a:off x="2196718" y="4843506"/>
            <a:ext cx="3785316" cy="16714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C8348EFE-1A54-E10A-7C2C-F9793779759A}"/>
              </a:ext>
            </a:extLst>
          </p:cNvPr>
          <p:cNvSpPr/>
          <p:nvPr/>
        </p:nvSpPr>
        <p:spPr>
          <a:xfrm>
            <a:off x="4919073" y="5369775"/>
            <a:ext cx="867678" cy="2495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759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27FEA8-337E-E36F-18FE-19D4E396F4EC}"/>
              </a:ext>
            </a:extLst>
          </p:cNvPr>
          <p:cNvSpPr>
            <a:spLocks noGrp="1"/>
          </p:cNvSpPr>
          <p:nvPr>
            <p:ph type="title"/>
          </p:nvPr>
        </p:nvSpPr>
        <p:spPr/>
        <p:txBody>
          <a:bodyPr/>
          <a:lstStyle/>
          <a:p>
            <a:r>
              <a:rPr lang="en-US"/>
              <a:t>Pinterest</a:t>
            </a:r>
          </a:p>
        </p:txBody>
      </p:sp>
      <p:sp>
        <p:nvSpPr>
          <p:cNvPr id="5" name="Slide Number Placeholder 4">
            <a:extLst>
              <a:ext uri="{FF2B5EF4-FFF2-40B4-BE49-F238E27FC236}">
                <a16:creationId xmlns:a16="http://schemas.microsoft.com/office/drawing/2014/main" id="{2F2BAB6E-87D7-FF2B-92D8-1CF2424C6F45}"/>
              </a:ext>
            </a:extLst>
          </p:cNvPr>
          <p:cNvSpPr>
            <a:spLocks noGrp="1"/>
          </p:cNvSpPr>
          <p:nvPr>
            <p:ph type="sldNum" sz="quarter" idx="12"/>
          </p:nvPr>
        </p:nvSpPr>
        <p:spPr/>
        <p:txBody>
          <a:bodyPr/>
          <a:lstStyle/>
          <a:p>
            <a:fld id="{330EA680-D336-4FF7-8B7A-9848BB0A1C32}" type="slidenum">
              <a:rPr lang="en-US" smtClean="0"/>
              <a:t>11</a:t>
            </a:fld>
            <a:endParaRPr lang="en-US"/>
          </a:p>
        </p:txBody>
      </p:sp>
      <p:sp>
        <p:nvSpPr>
          <p:cNvPr id="3" name="Content Placeholder 2">
            <a:extLst>
              <a:ext uri="{FF2B5EF4-FFF2-40B4-BE49-F238E27FC236}">
                <a16:creationId xmlns:a16="http://schemas.microsoft.com/office/drawing/2014/main" id="{9E037F14-86AC-9CC2-615E-FA61A551F7C4}"/>
              </a:ext>
            </a:extLst>
          </p:cNvPr>
          <p:cNvSpPr>
            <a:spLocks noGrp="1"/>
          </p:cNvSpPr>
          <p:nvPr>
            <p:ph idx="4294967295"/>
          </p:nvPr>
        </p:nvSpPr>
        <p:spPr>
          <a:xfrm>
            <a:off x="-1103" y="6585363"/>
            <a:ext cx="12194207" cy="276296"/>
          </a:xfrm>
        </p:spPr>
        <p:txBody>
          <a:bodyPr vert="horz" lIns="91440" tIns="45720" rIns="91440" bIns="45720" rtlCol="0" anchor="t">
            <a:normAutofit/>
          </a:bodyPr>
          <a:lstStyle/>
          <a:p>
            <a:pPr marL="0" indent="0" algn="r">
              <a:buNone/>
            </a:pPr>
            <a:r>
              <a:rPr lang="en-US" sz="1100"/>
              <a:t>Group 01 – Part 1</a:t>
            </a:r>
            <a:endParaRPr lang="en-US"/>
          </a:p>
        </p:txBody>
      </p:sp>
      <p:pic>
        <p:nvPicPr>
          <p:cNvPr id="8" name="Picture 7">
            <a:extLst>
              <a:ext uri="{FF2B5EF4-FFF2-40B4-BE49-F238E27FC236}">
                <a16:creationId xmlns:a16="http://schemas.microsoft.com/office/drawing/2014/main" id="{A30B752C-DE12-C2AD-473B-4F288BF08D1B}"/>
              </a:ext>
            </a:extLst>
          </p:cNvPr>
          <p:cNvPicPr>
            <a:picLocks noChangeAspect="1"/>
          </p:cNvPicPr>
          <p:nvPr/>
        </p:nvPicPr>
        <p:blipFill>
          <a:blip r:embed="rId2"/>
          <a:stretch>
            <a:fillRect/>
          </a:stretch>
        </p:blipFill>
        <p:spPr>
          <a:xfrm>
            <a:off x="4505255" y="153770"/>
            <a:ext cx="7547398" cy="4318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A person in a white dress&#10;&#10;Description automatically generated">
            <a:extLst>
              <a:ext uri="{FF2B5EF4-FFF2-40B4-BE49-F238E27FC236}">
                <a16:creationId xmlns:a16="http://schemas.microsoft.com/office/drawing/2014/main" id="{97AF7A15-F4DA-6CC2-387D-0E4B598A04EF}"/>
              </a:ext>
            </a:extLst>
          </p:cNvPr>
          <p:cNvPicPr>
            <a:picLocks noChangeAspect="1"/>
          </p:cNvPicPr>
          <p:nvPr/>
        </p:nvPicPr>
        <p:blipFill rotWithShape="1">
          <a:blip r:embed="rId3"/>
          <a:srcRect l="21126" t="8305" r="17870" b="13"/>
          <a:stretch/>
        </p:blipFill>
        <p:spPr>
          <a:xfrm>
            <a:off x="195916" y="2360370"/>
            <a:ext cx="5464255" cy="4333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26B7B6BC-77CE-DC39-D9BF-7602144326AF}"/>
              </a:ext>
            </a:extLst>
          </p:cNvPr>
          <p:cNvPicPr>
            <a:picLocks noChangeAspect="1"/>
          </p:cNvPicPr>
          <p:nvPr/>
        </p:nvPicPr>
        <p:blipFill rotWithShape="1">
          <a:blip r:embed="rId4"/>
          <a:srcRect l="4699" t="13712"/>
          <a:stretch/>
        </p:blipFill>
        <p:spPr>
          <a:xfrm>
            <a:off x="6620737" y="3719338"/>
            <a:ext cx="4733063" cy="2515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98195528-5EDD-F770-0E07-507C83F04B0D}"/>
              </a:ext>
            </a:extLst>
          </p:cNvPr>
          <p:cNvSpPr/>
          <p:nvPr/>
        </p:nvSpPr>
        <p:spPr>
          <a:xfrm>
            <a:off x="8890371" y="2870015"/>
            <a:ext cx="1388286" cy="6207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07B472-1023-8DFE-D03A-2E6CEFF01D20}"/>
              </a:ext>
            </a:extLst>
          </p:cNvPr>
          <p:cNvSpPr/>
          <p:nvPr/>
        </p:nvSpPr>
        <p:spPr>
          <a:xfrm>
            <a:off x="8040811" y="5738864"/>
            <a:ext cx="1790657" cy="4216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EC1C3BA-8AA2-3AD9-53C8-AF2015D50EE2}"/>
              </a:ext>
            </a:extLst>
          </p:cNvPr>
          <p:cNvSpPr txBox="1"/>
          <p:nvPr/>
        </p:nvSpPr>
        <p:spPr>
          <a:xfrm>
            <a:off x="6007008" y="3868800"/>
            <a:ext cx="2121912" cy="1169551"/>
          </a:xfrm>
          <a:prstGeom prst="rect">
            <a:avLst/>
          </a:prstGeom>
          <a:solidFill>
            <a:schemeClr val="bg1"/>
          </a:solidFill>
          <a:ln w="12700">
            <a:solidFill>
              <a:srgbClr val="FF0000"/>
            </a:solidFill>
          </a:ln>
        </p:spPr>
        <p:txBody>
          <a:bodyPr wrap="square" lIns="91440" tIns="45720" rIns="91440" bIns="45720" rtlCol="0" anchor="t">
            <a:spAutoFit/>
          </a:bodyPr>
          <a:lstStyle/>
          <a:p>
            <a:r>
              <a:rPr lang="en-US" sz="1400"/>
              <a:t>Paid promotional posts show above the fold in the first several pins driving up follower count and views</a:t>
            </a:r>
          </a:p>
        </p:txBody>
      </p:sp>
      <p:cxnSp>
        <p:nvCxnSpPr>
          <p:cNvPr id="13" name="Straight Arrow Connector 12">
            <a:extLst>
              <a:ext uri="{FF2B5EF4-FFF2-40B4-BE49-F238E27FC236}">
                <a16:creationId xmlns:a16="http://schemas.microsoft.com/office/drawing/2014/main" id="{A154671E-F451-55F3-C861-78D8B36D5932}"/>
              </a:ext>
            </a:extLst>
          </p:cNvPr>
          <p:cNvCxnSpPr>
            <a:cxnSpLocks/>
          </p:cNvCxnSpPr>
          <p:nvPr/>
        </p:nvCxnSpPr>
        <p:spPr>
          <a:xfrm flipV="1">
            <a:off x="7584058" y="3243784"/>
            <a:ext cx="1306313" cy="6250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EBA98A88-13C2-7086-C24F-B05B7B1A0099}"/>
              </a:ext>
            </a:extLst>
          </p:cNvPr>
          <p:cNvCxnSpPr>
            <a:cxnSpLocks/>
          </p:cNvCxnSpPr>
          <p:nvPr/>
        </p:nvCxnSpPr>
        <p:spPr>
          <a:xfrm>
            <a:off x="7129890" y="4867009"/>
            <a:ext cx="910921" cy="102538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0828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8B42-6756-647A-562B-9F0F93535BC5}"/>
              </a:ext>
            </a:extLst>
          </p:cNvPr>
          <p:cNvSpPr>
            <a:spLocks noGrp="1"/>
          </p:cNvSpPr>
          <p:nvPr>
            <p:ph type="title"/>
          </p:nvPr>
        </p:nvSpPr>
        <p:spPr/>
        <p:txBody>
          <a:bodyPr/>
          <a:lstStyle/>
          <a:p>
            <a:r>
              <a:rPr lang="en-US"/>
              <a:t>Part 2 -Influencer campaign (approx. 7-8 slides)</a:t>
            </a:r>
          </a:p>
        </p:txBody>
      </p:sp>
      <p:sp>
        <p:nvSpPr>
          <p:cNvPr id="3" name="Content Placeholder 2">
            <a:extLst>
              <a:ext uri="{FF2B5EF4-FFF2-40B4-BE49-F238E27FC236}">
                <a16:creationId xmlns:a16="http://schemas.microsoft.com/office/drawing/2014/main" id="{D6A8A810-AAB1-1A19-AF5B-360CC41C9356}"/>
              </a:ext>
            </a:extLst>
          </p:cNvPr>
          <p:cNvSpPr>
            <a:spLocks noGrp="1"/>
          </p:cNvSpPr>
          <p:nvPr>
            <p:ph idx="1"/>
          </p:nvPr>
        </p:nvSpPr>
        <p:spPr/>
        <p:txBody>
          <a:bodyPr vert="horz" lIns="91440" tIns="45720" rIns="91440" bIns="45720" rtlCol="0" anchor="t">
            <a:normAutofit fontScale="47500" lnSpcReduction="20000"/>
          </a:bodyPr>
          <a:lstStyle/>
          <a:p>
            <a:pPr marL="514350" indent="-514350">
              <a:buFont typeface="+mj-lt"/>
              <a:buAutoNum type="arabicPeriod"/>
            </a:pPr>
            <a:r>
              <a:rPr lang="en-US"/>
              <a:t>Leverage and enhance the ideas found in the previous section. For this campaign, focus mainly on one platform and then describe how you would leverage the video on the other 2 platforms you will use.</a:t>
            </a:r>
          </a:p>
          <a:p>
            <a:pPr marL="514350" indent="-514350">
              <a:buFont typeface="+mj-lt"/>
              <a:buAutoNum type="arabicPeriod"/>
            </a:pPr>
            <a:r>
              <a:rPr lang="en-US"/>
              <a:t>Provide some demographic/behavioral/media habit information about your target audience; also provide information, within your category, of which dresses color/styles will be your main focus for this campaign- try not to pick more than 2 items to highlight (1 slide)</a:t>
            </a:r>
          </a:p>
          <a:p>
            <a:pPr marL="514350" indent="-514350">
              <a:buFont typeface="+mj-lt"/>
              <a:buAutoNum type="arabicPeriod"/>
            </a:pPr>
            <a:r>
              <a:rPr lang="en-US"/>
              <a:t>Identify an influencer for the bridal or high school dress category. Provide details and factors used when picking that influencer, show their reach and other metrics that made you pick them. Use the free tools suggested or find your own (1-2 slides)</a:t>
            </a:r>
          </a:p>
          <a:p>
            <a:pPr marL="514350" indent="-514350">
              <a:buFont typeface="+mj-lt"/>
              <a:buAutoNum type="arabicPeriod"/>
            </a:pPr>
            <a:r>
              <a:rPr lang="en-US"/>
              <a:t>Propose a lead generation campaign using a short video idea with the influencer as the centerpiece-(5-6 slides). You will NOT be shooting a video.</a:t>
            </a:r>
          </a:p>
          <a:p>
            <a:pPr marL="971550" lvl="1" indent="-514350">
              <a:buFont typeface="+mj-lt"/>
              <a:buAutoNum type="arabicPeriod"/>
            </a:pPr>
            <a:r>
              <a:rPr lang="en-US"/>
              <a:t>Must pick a relevant start and end date.</a:t>
            </a:r>
          </a:p>
          <a:p>
            <a:pPr marL="971550" lvl="1" indent="-514350">
              <a:buFont typeface="+mj-lt"/>
              <a:buAutoNum type="arabicPeriod"/>
            </a:pPr>
            <a:r>
              <a:rPr lang="en-US"/>
              <a:t>Provide a storyboard (visuals with text to show the USP and storyline of the ad/campaign message) which the influencer will execute (see example below) using images (no drawings). Next to the image, have a caption describing what is happening. Use a minimum of 6 tiles. Have a good call to action!</a:t>
            </a:r>
          </a:p>
          <a:p>
            <a:pPr marL="971550" lvl="1" indent="-514350">
              <a:buFont typeface="+mj-lt"/>
              <a:buAutoNum type="arabicPeriod"/>
            </a:pPr>
            <a:r>
              <a:rPr lang="en-US"/>
              <a:t>Show how you will amplify the video on the other 2 platforms and where you would sell the product (website directly, Instagram, </a:t>
            </a:r>
            <a:r>
              <a:rPr lang="en-US" err="1"/>
              <a:t>etc</a:t>
            </a:r>
            <a:r>
              <a:rPr lang="en-US"/>
              <a:t>). There is no need to create a real or detailed landing page- can just edit an existing page by copying and pasting, cropping., see the example below.</a:t>
            </a:r>
          </a:p>
          <a:p>
            <a:pPr marL="971550" lvl="1" indent="-514350">
              <a:buFont typeface="+mj-lt"/>
              <a:buAutoNum type="arabicPeriod"/>
            </a:pPr>
            <a:r>
              <a:rPr lang="en-US"/>
              <a:t>Specify how you will measure your ROI, define success metrics; for the purpose of this exercise, we will not consider the cost of paying the influencer, any production costs or coupon offers (e.g. 10% off). For the ROI only use the $10K cost (that would not be an acceptable method in the real world). The $10K is to be used to make the campaign “pop” e.g., incentive/prize. Anything else you can think of to encourage future business?</a:t>
            </a:r>
          </a:p>
          <a:p>
            <a:r>
              <a:rPr lang="en-US"/>
              <a:t>I will be evaluating the following:</a:t>
            </a:r>
          </a:p>
          <a:p>
            <a:pPr lvl="1"/>
            <a:r>
              <a:rPr lang="en-US"/>
              <a:t>Is this a lecture rehash of what are best practices, or have you done the analysis and recommended something unique, creative, and relevant? ARE YOU USING CONCEPTS IN THE LECTURES.</a:t>
            </a:r>
          </a:p>
          <a:p>
            <a:pPr lvl="1"/>
            <a:r>
              <a:rPr lang="en-US"/>
              <a:t>Must be conversion-focused not awareness/interest. Does it have a way to measure it?</a:t>
            </a:r>
          </a:p>
        </p:txBody>
      </p:sp>
      <p:sp>
        <p:nvSpPr>
          <p:cNvPr id="5" name="Slide Number Placeholder 4">
            <a:extLst>
              <a:ext uri="{FF2B5EF4-FFF2-40B4-BE49-F238E27FC236}">
                <a16:creationId xmlns:a16="http://schemas.microsoft.com/office/drawing/2014/main" id="{8F949D6C-113D-A89E-BF03-3C66D663ECE0}"/>
              </a:ext>
            </a:extLst>
          </p:cNvPr>
          <p:cNvSpPr>
            <a:spLocks noGrp="1"/>
          </p:cNvSpPr>
          <p:nvPr>
            <p:ph type="sldNum" sz="quarter" idx="12"/>
          </p:nvPr>
        </p:nvSpPr>
        <p:spPr/>
        <p:txBody>
          <a:bodyPr/>
          <a:lstStyle/>
          <a:p>
            <a:fld id="{3D899FD9-3837-42C0-8BFF-23E686990F9E}" type="slidenum">
              <a:rPr lang="en-US" smtClean="0"/>
              <a:t>12</a:t>
            </a:fld>
            <a:endParaRPr lang="en-US"/>
          </a:p>
        </p:txBody>
      </p:sp>
    </p:spTree>
    <p:extLst>
      <p:ext uri="{BB962C8B-B14F-4D97-AF65-F5344CB8AC3E}">
        <p14:creationId xmlns:p14="http://schemas.microsoft.com/office/powerpoint/2010/main" val="429242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C63D-5750-C694-AE0F-C6E711124400}"/>
              </a:ext>
            </a:extLst>
          </p:cNvPr>
          <p:cNvSpPr>
            <a:spLocks noGrp="1"/>
          </p:cNvSpPr>
          <p:nvPr>
            <p:ph type="title"/>
          </p:nvPr>
        </p:nvSpPr>
        <p:spPr/>
        <p:txBody>
          <a:bodyPr/>
          <a:lstStyle/>
          <a:p>
            <a:r>
              <a:rPr lang="en-US"/>
              <a:t>Influencer Campaign</a:t>
            </a:r>
          </a:p>
        </p:txBody>
      </p:sp>
      <p:sp>
        <p:nvSpPr>
          <p:cNvPr id="3" name="Text Placeholder 2">
            <a:extLst>
              <a:ext uri="{FF2B5EF4-FFF2-40B4-BE49-F238E27FC236}">
                <a16:creationId xmlns:a16="http://schemas.microsoft.com/office/drawing/2014/main" id="{A11997C7-E856-B1EB-F4F8-14F109E63488}"/>
              </a:ext>
            </a:extLst>
          </p:cNvPr>
          <p:cNvSpPr>
            <a:spLocks noGrp="1"/>
          </p:cNvSpPr>
          <p:nvPr>
            <p:ph type="body" idx="1"/>
          </p:nvPr>
        </p:nvSpPr>
        <p:spPr/>
        <p:txBody>
          <a:bodyPr/>
          <a:lstStyle/>
          <a:p>
            <a:r>
              <a:rPr lang="en-US"/>
              <a:t>Target Audience, Influencer Campaign, Metrics</a:t>
            </a:r>
          </a:p>
        </p:txBody>
      </p:sp>
      <p:sp>
        <p:nvSpPr>
          <p:cNvPr id="4" name="Slide Number Placeholder 3">
            <a:extLst>
              <a:ext uri="{FF2B5EF4-FFF2-40B4-BE49-F238E27FC236}">
                <a16:creationId xmlns:a16="http://schemas.microsoft.com/office/drawing/2014/main" id="{D9035498-5892-82D8-3AF9-A88C1B99C6BC}"/>
              </a:ext>
            </a:extLst>
          </p:cNvPr>
          <p:cNvSpPr>
            <a:spLocks noGrp="1"/>
          </p:cNvSpPr>
          <p:nvPr>
            <p:ph type="sldNum" sz="quarter" idx="12"/>
          </p:nvPr>
        </p:nvSpPr>
        <p:spPr/>
        <p:txBody>
          <a:bodyPr/>
          <a:lstStyle/>
          <a:p>
            <a:fld id="{3D899FD9-3837-42C0-8BFF-23E686990F9E}" type="slidenum">
              <a:rPr lang="en-US" smtClean="0"/>
              <a:t>13</a:t>
            </a:fld>
            <a:endParaRPr lang="en-US"/>
          </a:p>
        </p:txBody>
      </p:sp>
      <p:sp>
        <p:nvSpPr>
          <p:cNvPr id="6" name="Content Placeholder 2">
            <a:extLst>
              <a:ext uri="{FF2B5EF4-FFF2-40B4-BE49-F238E27FC236}">
                <a16:creationId xmlns:a16="http://schemas.microsoft.com/office/drawing/2014/main" id="{253B280D-0387-23A5-1100-AF93A68E50F6}"/>
              </a:ext>
            </a:extLst>
          </p:cNvPr>
          <p:cNvSpPr txBox="1">
            <a:spLocks/>
          </p:cNvSpPr>
          <p:nvPr/>
        </p:nvSpPr>
        <p:spPr>
          <a:xfrm>
            <a:off x="-1103" y="6585363"/>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100" dirty="0"/>
              <a:t>Group 01 – Part 2</a:t>
            </a:r>
            <a:endParaRPr lang="en-US" dirty="0"/>
          </a:p>
        </p:txBody>
      </p:sp>
    </p:spTree>
    <p:extLst>
      <p:ext uri="{BB962C8B-B14F-4D97-AF65-F5344CB8AC3E}">
        <p14:creationId xmlns:p14="http://schemas.microsoft.com/office/powerpoint/2010/main" val="1546785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975A21-69FA-F285-851D-140ECEADEAB5}"/>
              </a:ext>
            </a:extLst>
          </p:cNvPr>
          <p:cNvSpPr>
            <a:spLocks noGrp="1"/>
          </p:cNvSpPr>
          <p:nvPr>
            <p:ph idx="1"/>
          </p:nvPr>
        </p:nvSpPr>
        <p:spPr>
          <a:xfrm>
            <a:off x="39510" y="258695"/>
            <a:ext cx="8902558" cy="5680324"/>
          </a:xfrm>
        </p:spPr>
        <p:txBody>
          <a:bodyPr vert="horz" lIns="91440" tIns="45720" rIns="91440" bIns="45720" rtlCol="0" anchor="t">
            <a:noAutofit/>
          </a:bodyPr>
          <a:lstStyle/>
          <a:p>
            <a:pPr marL="0" indent="0" algn="ctr">
              <a:buNone/>
            </a:pPr>
            <a:r>
              <a:rPr lang="en-US" sz="1800" b="1">
                <a:solidFill>
                  <a:srgbClr val="0E101A"/>
                </a:solidFill>
                <a:latin typeface="Aptos"/>
                <a:ea typeface="+mn-lt"/>
                <a:cs typeface="+mn-lt"/>
              </a:rPr>
              <a:t>Demographics</a:t>
            </a:r>
            <a:endParaRPr lang="en-US" sz="1800">
              <a:solidFill>
                <a:srgbClr val="0E101A"/>
              </a:solidFill>
              <a:latin typeface="Aptos"/>
              <a:ea typeface="+mn-lt"/>
              <a:cs typeface="+mn-lt"/>
            </a:endParaRPr>
          </a:p>
          <a:p>
            <a:r>
              <a:rPr lang="en-US" sz="1200" b="1">
                <a:solidFill>
                  <a:srgbClr val="0E101A"/>
                </a:solidFill>
                <a:latin typeface="Aptos"/>
                <a:ea typeface="+mn-lt"/>
                <a:cs typeface="+mn-lt"/>
              </a:rPr>
              <a:t>Age</a:t>
            </a:r>
            <a:r>
              <a:rPr lang="en-US" sz="1200">
                <a:solidFill>
                  <a:srgbClr val="0E101A"/>
                </a:solidFill>
                <a:latin typeface="Aptos"/>
                <a:ea typeface="+mn-lt"/>
                <a:cs typeface="+mn-lt"/>
              </a:rPr>
              <a:t>: Women aged 20 to 40, primarily consumers in their late 20s to early 30s. </a:t>
            </a:r>
            <a:endParaRPr lang="en-US" sz="1200">
              <a:solidFill>
                <a:srgbClr val="000000"/>
              </a:solidFill>
              <a:latin typeface="Aptos"/>
              <a:ea typeface="+mn-lt"/>
              <a:cs typeface="Times New Roman"/>
            </a:endParaRPr>
          </a:p>
          <a:p>
            <a:r>
              <a:rPr lang="en-US" sz="1200" b="1">
                <a:solidFill>
                  <a:srgbClr val="0E101A"/>
                </a:solidFill>
                <a:latin typeface="Aptos"/>
                <a:ea typeface="+mn-lt"/>
                <a:cs typeface="+mn-lt"/>
              </a:rPr>
              <a:t>Income Level</a:t>
            </a:r>
            <a:r>
              <a:rPr lang="en-US" sz="1200">
                <a:solidFill>
                  <a:srgbClr val="0E101A"/>
                </a:solidFill>
                <a:latin typeface="Aptos"/>
                <a:ea typeface="+mn-lt"/>
                <a:cs typeface="+mn-lt"/>
              </a:rPr>
              <a:t>: Middle to upper-middle-income brackets. </a:t>
            </a:r>
            <a:endParaRPr lang="en-US" sz="1200">
              <a:latin typeface="Aptos"/>
              <a:cs typeface="Times New Roman"/>
            </a:endParaRPr>
          </a:p>
          <a:p>
            <a:r>
              <a:rPr lang="en-US" sz="1200" b="1">
                <a:solidFill>
                  <a:srgbClr val="0E101A"/>
                </a:solidFill>
                <a:latin typeface="Aptos"/>
                <a:ea typeface="+mn-lt"/>
                <a:cs typeface="+mn-lt"/>
              </a:rPr>
              <a:t>Education</a:t>
            </a:r>
            <a:r>
              <a:rPr lang="en-US" sz="1200">
                <a:solidFill>
                  <a:srgbClr val="0E101A"/>
                </a:solidFill>
                <a:latin typeface="Aptos"/>
                <a:ea typeface="+mn-lt"/>
                <a:cs typeface="+mn-lt"/>
              </a:rPr>
              <a:t>: Tend to have a high school education, with most target consumers having pursued a higher education. </a:t>
            </a:r>
            <a:endParaRPr lang="en-US" sz="1200">
              <a:latin typeface="Aptos"/>
              <a:cs typeface="Times New Roman"/>
            </a:endParaRPr>
          </a:p>
          <a:p>
            <a:r>
              <a:rPr lang="en-US" sz="1200" b="1">
                <a:solidFill>
                  <a:srgbClr val="0E101A"/>
                </a:solidFill>
                <a:latin typeface="Aptos"/>
                <a:ea typeface="+mn-lt"/>
                <a:cs typeface="+mn-lt"/>
              </a:rPr>
              <a:t>Relationship Status</a:t>
            </a:r>
            <a:r>
              <a:rPr lang="en-US" sz="1200">
                <a:solidFill>
                  <a:srgbClr val="0E101A"/>
                </a:solidFill>
                <a:latin typeface="Aptos"/>
                <a:ea typeface="+mn-lt"/>
                <a:cs typeface="+mn-lt"/>
              </a:rPr>
              <a:t>: Primarily engaged or soon-to-be-engaged individuals, with a small percentage purchasing for vow renewals. </a:t>
            </a:r>
            <a:endParaRPr lang="en-US" sz="1200">
              <a:latin typeface="Aptos"/>
              <a:cs typeface="Times New Roman"/>
            </a:endParaRPr>
          </a:p>
          <a:p>
            <a:r>
              <a:rPr lang="en-US" sz="1200" b="1">
                <a:solidFill>
                  <a:srgbClr val="0E101A"/>
                </a:solidFill>
                <a:latin typeface="Aptos"/>
                <a:ea typeface="+mn-lt"/>
                <a:cs typeface="+mn-lt"/>
              </a:rPr>
              <a:t>Geographic Location</a:t>
            </a:r>
            <a:r>
              <a:rPr lang="en-US" sz="1200">
                <a:solidFill>
                  <a:srgbClr val="0E101A"/>
                </a:solidFill>
                <a:latin typeface="Aptos"/>
                <a:ea typeface="+mn-lt"/>
                <a:cs typeface="+mn-lt"/>
              </a:rPr>
              <a:t>: Urban and suburban areas contain majority of target customers. </a:t>
            </a:r>
            <a:endParaRPr lang="en-US" sz="1200">
              <a:latin typeface="Aptos"/>
              <a:cs typeface="Times New Roman"/>
            </a:endParaRPr>
          </a:p>
          <a:p>
            <a:pPr marL="0" indent="0" algn="ctr">
              <a:buNone/>
            </a:pPr>
            <a:r>
              <a:rPr lang="en-US" sz="1800" b="1">
                <a:solidFill>
                  <a:srgbClr val="0E101A"/>
                </a:solidFill>
                <a:latin typeface="Aptos"/>
                <a:ea typeface="+mn-lt"/>
                <a:cs typeface="+mn-lt"/>
              </a:rPr>
              <a:t>Behavioral Patterns</a:t>
            </a:r>
            <a:endParaRPr lang="en-US" sz="1800">
              <a:solidFill>
                <a:srgbClr val="0E101A"/>
              </a:solidFill>
              <a:latin typeface="Aptos"/>
              <a:ea typeface="+mn-lt"/>
              <a:cs typeface="+mn-lt"/>
            </a:endParaRPr>
          </a:p>
          <a:p>
            <a:r>
              <a:rPr lang="en-US" sz="1200" b="1">
                <a:solidFill>
                  <a:srgbClr val="0E101A"/>
                </a:solidFill>
                <a:latin typeface="Aptos"/>
                <a:ea typeface="+mn-lt"/>
                <a:cs typeface="+mn-lt"/>
              </a:rPr>
              <a:t>Wedding Planning:</a:t>
            </a:r>
            <a:r>
              <a:rPr lang="en-US" sz="1200">
                <a:solidFill>
                  <a:srgbClr val="0E101A"/>
                </a:solidFill>
                <a:latin typeface="Aptos"/>
                <a:ea typeface="+mn-lt"/>
                <a:cs typeface="+mn-lt"/>
              </a:rPr>
              <a:t> Extensive time spent on research, decision-making, and purchasing. </a:t>
            </a:r>
            <a:endParaRPr lang="en-US" sz="1200">
              <a:latin typeface="Aptos"/>
              <a:cs typeface="Times New Roman"/>
            </a:endParaRPr>
          </a:p>
          <a:p>
            <a:r>
              <a:rPr lang="en-US" sz="1200" b="1">
                <a:solidFill>
                  <a:srgbClr val="0E101A"/>
                </a:solidFill>
                <a:latin typeface="Aptos"/>
                <a:ea typeface="+mn-lt"/>
                <a:cs typeface="+mn-lt"/>
              </a:rPr>
              <a:t>Emotional Investment:</a:t>
            </a:r>
            <a:r>
              <a:rPr lang="en-US" sz="1200">
                <a:solidFill>
                  <a:srgbClr val="0E101A"/>
                </a:solidFill>
                <a:latin typeface="Aptos"/>
                <a:ea typeface="+mn-lt"/>
                <a:cs typeface="+mn-lt"/>
              </a:rPr>
              <a:t> Highly emotional experience, often involving friends and family members in decision-making. </a:t>
            </a:r>
            <a:endParaRPr lang="en-US" sz="1200">
              <a:latin typeface="Aptos"/>
              <a:cs typeface="Times New Roman"/>
            </a:endParaRPr>
          </a:p>
          <a:p>
            <a:r>
              <a:rPr lang="en-US" sz="1200" b="1">
                <a:solidFill>
                  <a:srgbClr val="0E101A"/>
                </a:solidFill>
                <a:latin typeface="Aptos"/>
                <a:ea typeface="+mn-lt"/>
                <a:cs typeface="+mn-lt"/>
              </a:rPr>
              <a:t>Budget Considerations:</a:t>
            </a:r>
            <a:r>
              <a:rPr lang="en-US" sz="1200">
                <a:solidFill>
                  <a:srgbClr val="0E101A"/>
                </a:solidFill>
                <a:latin typeface="Aptos"/>
                <a:ea typeface="+mn-lt"/>
                <a:cs typeface="+mn-lt"/>
              </a:rPr>
              <a:t> Shoppers are budget-conscious when choosing a dress. </a:t>
            </a:r>
            <a:endParaRPr lang="en-US" sz="1200">
              <a:solidFill>
                <a:srgbClr val="0E101A"/>
              </a:solidFill>
              <a:latin typeface="Aptos"/>
              <a:cs typeface="Times New Roman"/>
            </a:endParaRPr>
          </a:p>
          <a:p>
            <a:r>
              <a:rPr lang="en-US" sz="1200" b="1">
                <a:latin typeface="Aptos"/>
                <a:ea typeface="+mn-lt"/>
                <a:cs typeface="+mn-lt"/>
              </a:rPr>
              <a:t>In-store Visits:</a:t>
            </a:r>
            <a:r>
              <a:rPr lang="en-US" sz="1200">
                <a:latin typeface="Aptos"/>
                <a:ea typeface="+mn-lt"/>
                <a:cs typeface="+mn-lt"/>
              </a:rPr>
              <a:t> Brides have option of trying on dresses in physical stores.</a:t>
            </a:r>
            <a:endParaRPr lang="en-US" sz="1200">
              <a:latin typeface="Aptos"/>
              <a:ea typeface="+mn-lt"/>
              <a:cs typeface="Times New Roman"/>
            </a:endParaRPr>
          </a:p>
          <a:p>
            <a:pPr marL="0" indent="0" algn="ctr">
              <a:buNone/>
            </a:pPr>
            <a:r>
              <a:rPr lang="en-US" sz="1800" b="1">
                <a:solidFill>
                  <a:srgbClr val="0E101A"/>
                </a:solidFill>
                <a:latin typeface="Aptos"/>
                <a:ea typeface="+mn-lt"/>
                <a:cs typeface="+mn-lt"/>
              </a:rPr>
              <a:t>Media Habits</a:t>
            </a:r>
            <a:endParaRPr lang="en-US" sz="1800">
              <a:solidFill>
                <a:srgbClr val="0E101A"/>
              </a:solidFill>
              <a:latin typeface="Aptos"/>
              <a:cs typeface="Times New Roman"/>
            </a:endParaRPr>
          </a:p>
          <a:p>
            <a:r>
              <a:rPr lang="en-US" sz="1200" b="1">
                <a:solidFill>
                  <a:srgbClr val="0E101A"/>
                </a:solidFill>
                <a:latin typeface="Aptos"/>
                <a:ea typeface="+mn-lt"/>
                <a:cs typeface="+mn-lt"/>
              </a:rPr>
              <a:t>Social Media: </a:t>
            </a:r>
            <a:r>
              <a:rPr lang="en-US" sz="1200">
                <a:solidFill>
                  <a:srgbClr val="0E101A"/>
                </a:solidFill>
                <a:ea typeface="+mn-lt"/>
                <a:cs typeface="+mn-lt"/>
              </a:rPr>
              <a:t>Focus is on </a:t>
            </a:r>
            <a:r>
              <a:rPr lang="en-US" sz="1100">
                <a:solidFill>
                  <a:srgbClr val="000000"/>
                </a:solidFill>
                <a:latin typeface="Arial"/>
                <a:ea typeface="+mn-lt"/>
                <a:cs typeface="Arial"/>
              </a:rPr>
              <a:t>the best platforms for the young bride-to-be demographic; these include </a:t>
            </a:r>
            <a:r>
              <a:rPr lang="en-US" sz="1200">
                <a:solidFill>
                  <a:srgbClr val="0E101A"/>
                </a:solidFill>
                <a:latin typeface="Aptos"/>
                <a:ea typeface="+mn-lt"/>
                <a:cs typeface="+mn-lt"/>
              </a:rPr>
              <a:t>Instagram, Pinterest, and TikTok</a:t>
            </a:r>
            <a:endParaRPr lang="en-US" sz="1200">
              <a:solidFill>
                <a:srgbClr val="000000"/>
              </a:solidFill>
              <a:latin typeface="Aptos"/>
              <a:ea typeface="+mn-lt"/>
              <a:cs typeface="Times New Roman"/>
            </a:endParaRPr>
          </a:p>
          <a:p>
            <a:r>
              <a:rPr lang="en-US" sz="1200" b="1">
                <a:solidFill>
                  <a:srgbClr val="0E101A"/>
                </a:solidFill>
                <a:latin typeface="Aptos"/>
                <a:ea typeface="+mn-lt"/>
                <a:cs typeface="+mn-lt"/>
              </a:rPr>
              <a:t>Wedding Forums: </a:t>
            </a:r>
            <a:r>
              <a:rPr lang="en-US" sz="1200">
                <a:solidFill>
                  <a:srgbClr val="0E101A"/>
                </a:solidFill>
                <a:latin typeface="Aptos"/>
                <a:ea typeface="+mn-lt"/>
                <a:cs typeface="+mn-lt"/>
              </a:rPr>
              <a:t>Websites dedicated to wedding planning, print magazines, online blogs specializing in wedding content, and shows with a devoted following are popular forums. </a:t>
            </a:r>
            <a:endParaRPr lang="en-US" sz="1200">
              <a:solidFill>
                <a:srgbClr val="000000"/>
              </a:solidFill>
              <a:latin typeface="Aptos"/>
              <a:ea typeface="+mn-lt"/>
              <a:cs typeface="Times New Roman"/>
            </a:endParaRPr>
          </a:p>
          <a:p>
            <a:pPr marL="0" indent="0" algn="ctr">
              <a:buNone/>
            </a:pPr>
            <a:r>
              <a:rPr lang="en-US" sz="1800" b="1">
                <a:solidFill>
                  <a:srgbClr val="0E101A"/>
                </a:solidFill>
                <a:latin typeface="Aptos"/>
                <a:cs typeface="Times New Roman"/>
              </a:rPr>
              <a:t>Campaign Focus</a:t>
            </a:r>
            <a:endParaRPr lang="en-US" sz="1800">
              <a:solidFill>
                <a:srgbClr val="0E101A"/>
              </a:solidFill>
              <a:latin typeface="Aptos"/>
              <a:cs typeface="Times New Roman"/>
            </a:endParaRPr>
          </a:p>
          <a:p>
            <a:r>
              <a:rPr lang="en-US" sz="1200">
                <a:solidFill>
                  <a:srgbClr val="0E101A"/>
                </a:solidFill>
                <a:ea typeface="+mn-lt"/>
                <a:cs typeface="+mn-lt"/>
              </a:rPr>
              <a:t>The campaign will focus on </a:t>
            </a:r>
            <a:r>
              <a:rPr lang="en-US" sz="1100">
                <a:solidFill>
                  <a:srgbClr val="000000"/>
                </a:solidFill>
                <a:latin typeface="Arial"/>
                <a:ea typeface="+mn-lt"/>
                <a:cs typeface="Arial"/>
              </a:rPr>
              <a:t>the best platforms for the bridal dress demographic being Instagram</a:t>
            </a:r>
            <a:endParaRPr lang="en-US" sz="1200">
              <a:solidFill>
                <a:srgbClr val="0E101A"/>
              </a:solidFill>
              <a:ea typeface="+mn-lt"/>
              <a:cs typeface="+mn-lt"/>
            </a:endParaRPr>
          </a:p>
          <a:p>
            <a:r>
              <a:rPr lang="en-US" sz="1200">
                <a:solidFill>
                  <a:srgbClr val="0E101A"/>
                </a:solidFill>
                <a:ea typeface="+mn-lt"/>
                <a:cs typeface="+mn-lt"/>
              </a:rPr>
              <a:t>Long, sleeveless dresses will be white with minimal to no patterns </a:t>
            </a:r>
            <a:endParaRPr lang="en-US"/>
          </a:p>
          <a:p>
            <a:r>
              <a:rPr lang="en-US" sz="1200">
                <a:solidFill>
                  <a:srgbClr val="0E101A"/>
                </a:solidFill>
                <a:ea typeface="+mn-lt"/>
                <a:cs typeface="+mn-lt"/>
              </a:rPr>
              <a:t>The contemporary style has been at the forefront of popularity amongst bridal dresses, with no sight of slowing down. </a:t>
            </a:r>
            <a:endParaRPr lang="en-US" sz="1200">
              <a:ea typeface="+mn-lt"/>
              <a:cs typeface="+mn-lt"/>
            </a:endParaRPr>
          </a:p>
          <a:p>
            <a:r>
              <a:rPr lang="en-US" sz="1100">
                <a:solidFill>
                  <a:srgbClr val="000000"/>
                </a:solidFill>
                <a:latin typeface="Arial"/>
                <a:cs typeface="Arial"/>
              </a:rPr>
              <a:t>Cathe best platforms for your demographic</a:t>
            </a:r>
            <a:endParaRPr lang="en-US" sz="1200">
              <a:solidFill>
                <a:srgbClr val="0E101A"/>
              </a:solidFill>
              <a:latin typeface="Aptos"/>
              <a:cs typeface="Times New Roman"/>
            </a:endParaRPr>
          </a:p>
          <a:p>
            <a:pPr marL="171450" indent="-171450"/>
            <a:endParaRPr lang="en-US" sz="1200">
              <a:solidFill>
                <a:srgbClr val="0E101A"/>
              </a:solidFill>
              <a:latin typeface="Aptos"/>
              <a:cs typeface="Times New Roman"/>
            </a:endParaRPr>
          </a:p>
          <a:p>
            <a:pPr marL="0" indent="0">
              <a:buNone/>
            </a:pPr>
            <a:endParaRPr lang="en-US" sz="1000">
              <a:solidFill>
                <a:srgbClr val="0E101A"/>
              </a:solidFill>
              <a:latin typeface="Times New Roman"/>
              <a:cs typeface="Times New Roman"/>
            </a:endParaRPr>
          </a:p>
          <a:p>
            <a:pPr marL="0" indent="0">
              <a:buNone/>
            </a:pPr>
            <a:endParaRPr lang="en-US">
              <a:solidFill>
                <a:srgbClr val="000000"/>
              </a:solidFill>
              <a:latin typeface="Aptos" panose="020B0004020202020204"/>
              <a:cs typeface="Times New Roman"/>
            </a:endParaRPr>
          </a:p>
        </p:txBody>
      </p:sp>
      <p:pic>
        <p:nvPicPr>
          <p:cNvPr id="9" name="Picture 8" descr="A person in a white dress&#10;&#10;Description automatically generated">
            <a:extLst>
              <a:ext uri="{FF2B5EF4-FFF2-40B4-BE49-F238E27FC236}">
                <a16:creationId xmlns:a16="http://schemas.microsoft.com/office/drawing/2014/main" id="{9BF1C547-FDCC-1B3E-D986-AE76D619FB75}"/>
              </a:ext>
            </a:extLst>
          </p:cNvPr>
          <p:cNvPicPr>
            <a:picLocks noChangeAspect="1"/>
          </p:cNvPicPr>
          <p:nvPr/>
        </p:nvPicPr>
        <p:blipFill>
          <a:blip r:embed="rId2"/>
          <a:stretch>
            <a:fillRect/>
          </a:stretch>
        </p:blipFill>
        <p:spPr>
          <a:xfrm>
            <a:off x="8919084" y="237697"/>
            <a:ext cx="3146959" cy="5968249"/>
          </a:xfrm>
          <a:prstGeom prst="rect">
            <a:avLst/>
          </a:prstGeom>
        </p:spPr>
      </p:pic>
      <p:sp>
        <p:nvSpPr>
          <p:cNvPr id="2" name="Slide Number Placeholder 1">
            <a:extLst>
              <a:ext uri="{FF2B5EF4-FFF2-40B4-BE49-F238E27FC236}">
                <a16:creationId xmlns:a16="http://schemas.microsoft.com/office/drawing/2014/main" id="{35B20409-99FE-0BEB-90F2-E95381F8452F}"/>
              </a:ext>
            </a:extLst>
          </p:cNvPr>
          <p:cNvSpPr>
            <a:spLocks noGrp="1"/>
          </p:cNvSpPr>
          <p:nvPr>
            <p:ph type="sldNum" sz="quarter" idx="12"/>
          </p:nvPr>
        </p:nvSpPr>
        <p:spPr>
          <a:xfrm>
            <a:off x="9319746" y="6265795"/>
            <a:ext cx="2743200" cy="365125"/>
          </a:xfrm>
        </p:spPr>
        <p:txBody>
          <a:bodyPr/>
          <a:lstStyle/>
          <a:p>
            <a:fld id="{330EA680-D336-4FF7-8B7A-9848BB0A1C32}" type="slidenum">
              <a:rPr lang="en-US" smtClean="0"/>
              <a:t>14</a:t>
            </a:fld>
            <a:endParaRPr lang="en-US"/>
          </a:p>
        </p:txBody>
      </p:sp>
      <p:sp>
        <p:nvSpPr>
          <p:cNvPr id="5" name="Content Placeholder 2">
            <a:extLst>
              <a:ext uri="{FF2B5EF4-FFF2-40B4-BE49-F238E27FC236}">
                <a16:creationId xmlns:a16="http://schemas.microsoft.com/office/drawing/2014/main" id="{6574D3D6-FD4C-128D-FF2C-6E87EC1A5A62}"/>
              </a:ext>
            </a:extLst>
          </p:cNvPr>
          <p:cNvSpPr txBox="1">
            <a:spLocks/>
          </p:cNvSpPr>
          <p:nvPr/>
        </p:nvSpPr>
        <p:spPr>
          <a:xfrm>
            <a:off x="-1103" y="6521378"/>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spcBef>
                <a:spcPts val="10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black"/>
                </a:solidFill>
                <a:effectLst/>
                <a:uLnTx/>
                <a:uFillTx/>
                <a:latin typeface="Aptos" panose="020B0004020202020204"/>
                <a:ea typeface="+mn-ea"/>
                <a:cs typeface="+mn-cs"/>
              </a:rPr>
              <a:t>Group 01 – Part 2</a:t>
            </a:r>
            <a:endParaRPr kumimoji="0" lang="en-US" sz="2800" b="0" i="0" u="none" strike="noStrike" kern="1200" cap="none" spc="0" normalizeH="0" baseline="0" noProof="0">
              <a:ln>
                <a:noFill/>
              </a:ln>
              <a:solidFill>
                <a:prstClr val="black"/>
              </a:solidFill>
              <a:effectLst/>
              <a:uLnTx/>
              <a:uFillTx/>
              <a:latin typeface="Aptos" panose="020B0004020202020204"/>
              <a:ea typeface="+mn-ea"/>
              <a:cs typeface="+mn-cs"/>
            </a:endParaRPr>
          </a:p>
        </p:txBody>
      </p:sp>
    </p:spTree>
    <p:extLst>
      <p:ext uri="{BB962C8B-B14F-4D97-AF65-F5344CB8AC3E}">
        <p14:creationId xmlns:p14="http://schemas.microsoft.com/office/powerpoint/2010/main" val="930769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EF052-151F-5E65-D66E-E9B3B4BB36D1}"/>
              </a:ext>
            </a:extLst>
          </p:cNvPr>
          <p:cNvSpPr>
            <a:spLocks noGrp="1"/>
          </p:cNvSpPr>
          <p:nvPr>
            <p:ph type="title"/>
          </p:nvPr>
        </p:nvSpPr>
        <p:spPr>
          <a:xfrm>
            <a:off x="2232099" y="189823"/>
            <a:ext cx="7723455" cy="836061"/>
          </a:xfrm>
        </p:spPr>
        <p:txBody>
          <a:bodyPr anchor="b">
            <a:normAutofit/>
          </a:bodyPr>
          <a:lstStyle/>
          <a:p>
            <a:pPr algn="ctr"/>
            <a:r>
              <a:rPr lang="en-US" sz="4800"/>
              <a:t>Influencer Campaign</a:t>
            </a:r>
            <a:endParaRPr lang="en-US"/>
          </a:p>
        </p:txBody>
      </p:sp>
      <p:pic>
        <p:nvPicPr>
          <p:cNvPr id="4" name="Picture 3" descr="A collage of a person in white dresses&#10;&#10;Description automatically generated">
            <a:extLst>
              <a:ext uri="{FF2B5EF4-FFF2-40B4-BE49-F238E27FC236}">
                <a16:creationId xmlns:a16="http://schemas.microsoft.com/office/drawing/2014/main" id="{1B86DB14-D9C8-3F60-EB7D-58AFE30A253D}"/>
              </a:ext>
            </a:extLst>
          </p:cNvPr>
          <p:cNvPicPr>
            <a:picLocks noChangeAspect="1"/>
          </p:cNvPicPr>
          <p:nvPr/>
        </p:nvPicPr>
        <p:blipFill>
          <a:blip r:embed="rId2"/>
          <a:stretch>
            <a:fillRect/>
          </a:stretch>
        </p:blipFill>
        <p:spPr>
          <a:xfrm>
            <a:off x="2864022" y="1284914"/>
            <a:ext cx="3095930" cy="4953488"/>
          </a:xfrm>
          <a:prstGeom prst="rect">
            <a:avLst/>
          </a:prstGeom>
        </p:spPr>
      </p:pic>
      <p:pic>
        <p:nvPicPr>
          <p:cNvPr id="7" name="Picture 6" descr="A screenshot of a phone&#10;&#10;Description automatically generated">
            <a:extLst>
              <a:ext uri="{FF2B5EF4-FFF2-40B4-BE49-F238E27FC236}">
                <a16:creationId xmlns:a16="http://schemas.microsoft.com/office/drawing/2014/main" id="{F4F2A513-C03C-E096-955D-AAB44C6D6B01}"/>
              </a:ext>
            </a:extLst>
          </p:cNvPr>
          <p:cNvPicPr>
            <a:picLocks noChangeAspect="1"/>
          </p:cNvPicPr>
          <p:nvPr/>
        </p:nvPicPr>
        <p:blipFill>
          <a:blip r:embed="rId3"/>
          <a:stretch>
            <a:fillRect/>
          </a:stretch>
        </p:blipFill>
        <p:spPr>
          <a:xfrm>
            <a:off x="197695" y="1283784"/>
            <a:ext cx="2501508" cy="4953483"/>
          </a:xfrm>
          <a:prstGeom prst="rect">
            <a:avLst/>
          </a:prstGeom>
        </p:spPr>
      </p:pic>
      <p:sp>
        <p:nvSpPr>
          <p:cNvPr id="3" name="Content Placeholder 2">
            <a:extLst>
              <a:ext uri="{FF2B5EF4-FFF2-40B4-BE49-F238E27FC236}">
                <a16:creationId xmlns:a16="http://schemas.microsoft.com/office/drawing/2014/main" id="{CBF949A9-9931-D8A8-E172-C554D586198D}"/>
              </a:ext>
            </a:extLst>
          </p:cNvPr>
          <p:cNvSpPr>
            <a:spLocks noGrp="1"/>
          </p:cNvSpPr>
          <p:nvPr>
            <p:ph idx="1"/>
          </p:nvPr>
        </p:nvSpPr>
        <p:spPr>
          <a:xfrm>
            <a:off x="6035994" y="1286674"/>
            <a:ext cx="6019041" cy="5122966"/>
          </a:xfrm>
        </p:spPr>
        <p:txBody>
          <a:bodyPr vert="horz" lIns="91440" tIns="45720" rIns="91440" bIns="45720" rtlCol="0" anchor="t">
            <a:noAutofit/>
          </a:bodyPr>
          <a:lstStyle/>
          <a:p>
            <a:pPr marL="0" indent="0">
              <a:buNone/>
            </a:pPr>
            <a:r>
              <a:rPr lang="en-US" sz="1200" b="1">
                <a:solidFill>
                  <a:srgbClr val="0E101A"/>
                </a:solidFill>
                <a:ea typeface="+mn-lt"/>
                <a:cs typeface="+mn-lt"/>
              </a:rPr>
              <a:t>Reach</a:t>
            </a:r>
            <a:r>
              <a:rPr lang="en-US" sz="1200">
                <a:solidFill>
                  <a:srgbClr val="0E101A"/>
                </a:solidFill>
                <a:ea typeface="+mn-lt"/>
                <a:cs typeface="+mn-lt"/>
              </a:rPr>
              <a:t>: Shannon Leahy has a strong online presence, including her Instagram account </a:t>
            </a:r>
            <a:r>
              <a:rPr lang="en-US" sz="1300">
                <a:solidFill>
                  <a:srgbClr val="0E101A"/>
                </a:solidFill>
                <a:ea typeface="+mn-lt"/>
                <a:cs typeface="+mn-lt"/>
              </a:rPr>
              <a:t>that showcases her curated wedding events. Her account boasts 69.8K followers, a testament to her proven ability to generate awareness and engagement as a tool to reach her target audience. Shannon's consistent delivery of meaningful content fosters organic engagement and bolsters SEO strategies through social signals, enhancing visibility, traffic, optimization, and brand awareness through scheduled posting. She adequately uses hashtags, tagging, and geo-tagging to leverage her account to users that are looking for inspiration. Given consumers' considerable trust in peer recommendations and significant engagement in the wedding sphere, Shannon emerges as an ideal affinity influencer and resource for bridal attire.</a:t>
            </a:r>
            <a:endParaRPr lang="en-US" sz="1300">
              <a:ea typeface="+mn-lt"/>
              <a:cs typeface="+mn-lt"/>
            </a:endParaRPr>
          </a:p>
          <a:p>
            <a:pPr marL="0" indent="0">
              <a:buNone/>
            </a:pPr>
            <a:r>
              <a:rPr lang="en-US" sz="1300" b="1">
                <a:solidFill>
                  <a:srgbClr val="0E101A"/>
                </a:solidFill>
                <a:ea typeface="+mn-lt"/>
                <a:cs typeface="+mn-lt"/>
              </a:rPr>
              <a:t>Engagement</a:t>
            </a:r>
            <a:r>
              <a:rPr lang="en-US" sz="1300">
                <a:solidFill>
                  <a:srgbClr val="0E101A"/>
                </a:solidFill>
                <a:ea typeface="+mn-lt"/>
                <a:cs typeface="+mn-lt"/>
              </a:rPr>
              <a:t>: Beyond her immense following, Shannon Leahy's influence is observable through her Instagram metrics. With an engagement rate of 0.85%, coupled with an average of 578 likes and 27 comments per post, her content resonates deeply within the wedding and event-planning community. Furthermore, her frequent posting regimen solidifies her algorithmic credibility and nurtures a distinct online persona. Leveraging her 69.8K follower base and the industry standard rate of $10 per 1000 followers per branded post, a $698 campaign would yield an exceptional return on investment.</a:t>
            </a:r>
            <a:endParaRPr lang="en-US" sz="1300">
              <a:ea typeface="+mn-lt"/>
              <a:cs typeface="+mn-lt"/>
            </a:endParaRPr>
          </a:p>
          <a:p>
            <a:pPr marL="0" indent="0">
              <a:buNone/>
            </a:pPr>
            <a:r>
              <a:rPr lang="en-US" sz="1300" b="1">
                <a:solidFill>
                  <a:srgbClr val="0E101A"/>
                </a:solidFill>
                <a:ea typeface="+mn-lt"/>
                <a:cs typeface="+mn-lt"/>
              </a:rPr>
              <a:t>Aesthetic</a:t>
            </a:r>
            <a:r>
              <a:rPr lang="en-US" sz="1300">
                <a:solidFill>
                  <a:srgbClr val="0E101A"/>
                </a:solidFill>
                <a:ea typeface="+mn-lt"/>
                <a:cs typeface="+mn-lt"/>
              </a:rPr>
              <a:t>: Shannon Leahy's hallmark aesthetic revolves around crafting visually appealing and innovative weddings characterized by understated luxury. Utilizing a blend of vibrant yet muted color palettes, natural backdrops, and stunning floral arrangements, her style is contemporary elegance. This distinctive visual language captivates followers and provides inspiration for those seeking guidance in wedding and event planning. She meticulously l</a:t>
            </a:r>
            <a:r>
              <a:rPr lang="en-US" sz="1300">
                <a:solidFill>
                  <a:srgbClr val="000000"/>
                </a:solidFill>
                <a:latin typeface="Aptos"/>
                <a:ea typeface="+mn-lt"/>
                <a:cs typeface="Arial"/>
              </a:rPr>
              <a:t>everages videos, uses stories to showcase user generated content, and showcases her offerings to demonstrate best social media practices. </a:t>
            </a:r>
            <a:r>
              <a:rPr lang="en-US" sz="1300">
                <a:solidFill>
                  <a:srgbClr val="0E101A"/>
                </a:solidFill>
                <a:latin typeface="Aptos"/>
                <a:ea typeface="+mn-lt"/>
                <a:cs typeface="Arial"/>
              </a:rPr>
              <a:t>Her</a:t>
            </a:r>
            <a:r>
              <a:rPr lang="en-US" sz="1300">
                <a:solidFill>
                  <a:srgbClr val="0E101A"/>
                </a:solidFill>
                <a:ea typeface="+mn-lt"/>
                <a:cs typeface="+mn-lt"/>
              </a:rPr>
              <a:t> posts are sources for stories, content curation, formats, and style benefits. </a:t>
            </a:r>
            <a:endParaRPr lang="en-US" sz="1300"/>
          </a:p>
          <a:p>
            <a:pPr marL="0" indent="0">
              <a:buNone/>
            </a:pPr>
            <a:endParaRPr lang="en-US" sz="1000">
              <a:solidFill>
                <a:srgbClr val="000000"/>
              </a:solidFill>
              <a:ea typeface="+mn-lt"/>
              <a:cs typeface="Arial"/>
            </a:endParaRPr>
          </a:p>
          <a:p>
            <a:pPr marL="0" indent="0">
              <a:buNone/>
            </a:pPr>
            <a:endParaRPr lang="en-US" sz="1000">
              <a:solidFill>
                <a:srgbClr val="0E101A"/>
              </a:solidFill>
              <a:highlight>
                <a:srgbClr val="FFFF00"/>
              </a:highlight>
              <a:latin typeface="Aptos"/>
              <a:ea typeface="+mn-lt"/>
              <a:cs typeface="Arial"/>
            </a:endParaRPr>
          </a:p>
          <a:p>
            <a:pPr marL="0" indent="0">
              <a:buNone/>
            </a:pPr>
            <a:endParaRPr lang="en-US" sz="1000">
              <a:solidFill>
                <a:srgbClr val="0E101A"/>
              </a:solidFill>
              <a:highlight>
                <a:srgbClr val="FFFF00"/>
              </a:highlight>
              <a:ea typeface="+mn-lt"/>
              <a:cs typeface="+mn-lt"/>
            </a:endParaRPr>
          </a:p>
          <a:p>
            <a:pPr marL="0" indent="0">
              <a:buNone/>
            </a:pPr>
            <a:endParaRPr lang="en-US" sz="1000">
              <a:solidFill>
                <a:srgbClr val="000000"/>
              </a:solidFill>
              <a:highlight>
                <a:srgbClr val="FFFF00"/>
              </a:highlight>
              <a:ea typeface="+mn-lt"/>
              <a:cs typeface="+mn-lt"/>
            </a:endParaRPr>
          </a:p>
          <a:p>
            <a:pPr marL="0" indent="0">
              <a:buNone/>
            </a:pPr>
            <a:endParaRPr lang="en-US" sz="1000">
              <a:highlight>
                <a:srgbClr val="FFFF00"/>
              </a:highlight>
              <a:ea typeface="+mn-lt"/>
              <a:cs typeface="+mn-lt"/>
            </a:endParaRPr>
          </a:p>
          <a:p>
            <a:pPr marL="0" indent="0">
              <a:buNone/>
            </a:pPr>
            <a:endParaRPr lang="en-US" sz="1000">
              <a:highlight>
                <a:srgbClr val="FFFF00"/>
              </a:highlight>
              <a:ea typeface="+mn-lt"/>
              <a:cs typeface="+mn-lt"/>
            </a:endParaRPr>
          </a:p>
          <a:p>
            <a:pPr marL="0" indent="0">
              <a:buNone/>
            </a:pPr>
            <a:endParaRPr lang="en-US" sz="1000">
              <a:highlight>
                <a:srgbClr val="FFFF00"/>
              </a:highlight>
              <a:ea typeface="+mn-lt"/>
              <a:cs typeface="+mn-lt"/>
            </a:endParaRPr>
          </a:p>
          <a:p>
            <a:pPr marL="0" indent="0">
              <a:buNone/>
            </a:pPr>
            <a:endParaRPr lang="en-US" sz="800">
              <a:highlight>
                <a:srgbClr val="FFFF00"/>
              </a:highlight>
            </a:endParaRPr>
          </a:p>
        </p:txBody>
      </p:sp>
      <p:sp>
        <p:nvSpPr>
          <p:cNvPr id="8" name="Slide Number Placeholder 7">
            <a:extLst>
              <a:ext uri="{FF2B5EF4-FFF2-40B4-BE49-F238E27FC236}">
                <a16:creationId xmlns:a16="http://schemas.microsoft.com/office/drawing/2014/main" id="{CFA7A15C-CE0B-306E-B625-7A01E22E87B2}"/>
              </a:ext>
            </a:extLst>
          </p:cNvPr>
          <p:cNvSpPr>
            <a:spLocks noGrp="1"/>
          </p:cNvSpPr>
          <p:nvPr>
            <p:ph type="sldNum" sz="quarter" idx="12"/>
          </p:nvPr>
        </p:nvSpPr>
        <p:spPr>
          <a:xfrm>
            <a:off x="8583385" y="6292365"/>
            <a:ext cx="2743200" cy="365125"/>
          </a:xfrm>
        </p:spPr>
        <p:txBody>
          <a:bodyPr>
            <a:normAutofit/>
          </a:bodyPr>
          <a:lstStyle/>
          <a:p>
            <a:pPr>
              <a:spcAft>
                <a:spcPts val="600"/>
              </a:spcAft>
            </a:pPr>
            <a:fld id="{330EA680-D336-4FF7-8B7A-9848BB0A1C32}" type="slidenum">
              <a:rPr lang="en-US" dirty="0" smtClean="0"/>
              <a:pPr>
                <a:spcAft>
                  <a:spcPts val="600"/>
                </a:spcAft>
              </a:pPr>
              <a:t>15</a:t>
            </a:fld>
            <a:endParaRPr lang="en-US"/>
          </a:p>
        </p:txBody>
      </p:sp>
      <p:grpSp>
        <p:nvGrpSpPr>
          <p:cNvPr id="32" name="Group 31">
            <a:extLst>
              <a:ext uri="{FF2B5EF4-FFF2-40B4-BE49-F238E27FC236}">
                <a16:creationId xmlns:a16="http://schemas.microsoft.com/office/drawing/2014/main" id="{12B241C5-7E45-AD52-638D-31E8FD2BC1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6737460"/>
            <a:ext cx="12192000" cy="123364"/>
            <a:chOff x="1" y="6737460"/>
            <a:chExt cx="12192000" cy="123364"/>
          </a:xfrm>
        </p:grpSpPr>
        <p:sp>
          <p:nvSpPr>
            <p:cNvPr id="21" name="Rectangle 20">
              <a:extLst>
                <a:ext uri="{FF2B5EF4-FFF2-40B4-BE49-F238E27FC236}">
                  <a16:creationId xmlns:a16="http://schemas.microsoft.com/office/drawing/2014/main" id="{49503B28-6749-2F02-0050-2CC7D03CF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C3DEE37-9CE7-622C-B750-66998EDC2E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2">
            <a:extLst>
              <a:ext uri="{FF2B5EF4-FFF2-40B4-BE49-F238E27FC236}">
                <a16:creationId xmlns:a16="http://schemas.microsoft.com/office/drawing/2014/main" id="{05E1AEDC-F1D4-2E57-14D5-289C43705376}"/>
              </a:ext>
            </a:extLst>
          </p:cNvPr>
          <p:cNvSpPr txBox="1">
            <a:spLocks/>
          </p:cNvSpPr>
          <p:nvPr/>
        </p:nvSpPr>
        <p:spPr>
          <a:xfrm>
            <a:off x="-53454" y="6521378"/>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spcBef>
                <a:spcPts val="10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black"/>
                </a:solidFill>
                <a:effectLst/>
                <a:uLnTx/>
                <a:uFillTx/>
                <a:latin typeface="Aptos" panose="020B0004020202020204"/>
                <a:ea typeface="+mn-ea"/>
                <a:cs typeface="+mn-cs"/>
              </a:rPr>
              <a:t>Group 01 – Part 2</a:t>
            </a:r>
            <a:endParaRPr kumimoji="0" lang="en-US" sz="2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6" name="TextBox 5">
            <a:extLst>
              <a:ext uri="{FF2B5EF4-FFF2-40B4-BE49-F238E27FC236}">
                <a16:creationId xmlns:a16="http://schemas.microsoft.com/office/drawing/2014/main" id="{99DCDDAD-5638-0D3E-3C8C-295B669E63A4}"/>
              </a:ext>
            </a:extLst>
          </p:cNvPr>
          <p:cNvSpPr txBox="1"/>
          <p:nvPr/>
        </p:nvSpPr>
        <p:spPr>
          <a:xfrm>
            <a:off x="2864425" y="6293563"/>
            <a:ext cx="310616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chemeClr val="tx1">
                    <a:lumMod val="65000"/>
                    <a:lumOff val="35000"/>
                  </a:schemeClr>
                </a:solidFill>
              </a:rPr>
              <a:t>@shannonleahyevent's Instagram aesthetic</a:t>
            </a:r>
            <a:endParaRPr lang="en-US">
              <a:solidFill>
                <a:schemeClr val="tx1">
                  <a:lumMod val="65000"/>
                  <a:lumOff val="35000"/>
                </a:schemeClr>
              </a:solidFill>
            </a:endParaRPr>
          </a:p>
        </p:txBody>
      </p:sp>
    </p:spTree>
    <p:extLst>
      <p:ext uri="{BB962C8B-B14F-4D97-AF65-F5344CB8AC3E}">
        <p14:creationId xmlns:p14="http://schemas.microsoft.com/office/powerpoint/2010/main" val="3032949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E55866C-264C-9C55-3C84-39D69B4C67B6}"/>
              </a:ext>
            </a:extLst>
          </p:cNvPr>
          <p:cNvSpPr txBox="1">
            <a:spLocks/>
          </p:cNvSpPr>
          <p:nvPr/>
        </p:nvSpPr>
        <p:spPr>
          <a:xfrm>
            <a:off x="-1103" y="6585363"/>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black"/>
                </a:solidFill>
                <a:effectLst/>
                <a:uLnTx/>
                <a:uFillTx/>
                <a:latin typeface="Aptos" panose="020B0004020202020204"/>
                <a:ea typeface="+mn-ea"/>
                <a:cs typeface="+mn-cs"/>
              </a:rPr>
              <a:t>Group 01 – Part 2</a:t>
            </a:r>
            <a:endParaRPr kumimoji="0" lang="en-US" sz="2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3" name="Slide Number Placeholder 2">
            <a:extLst>
              <a:ext uri="{FF2B5EF4-FFF2-40B4-BE49-F238E27FC236}">
                <a16:creationId xmlns:a16="http://schemas.microsoft.com/office/drawing/2014/main" id="{325131CC-8FEB-6CDC-A6CE-D2FABD2CF3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82000"/>
                  </a:prstClr>
                </a:solidFill>
                <a:effectLst/>
                <a:uLnTx/>
                <a:uFillTx/>
                <a:latin typeface="Aptos" panose="020B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82000"/>
                </a:prstClr>
              </a:solidFill>
              <a:effectLst/>
              <a:uLnTx/>
              <a:uFillTx/>
              <a:latin typeface="Aptos" panose="020B0004020202020204"/>
              <a:ea typeface="+mn-ea"/>
              <a:cs typeface="+mn-cs"/>
            </a:endParaRPr>
          </a:p>
        </p:txBody>
      </p:sp>
      <p:sp>
        <p:nvSpPr>
          <p:cNvPr id="15" name="Title 1">
            <a:extLst>
              <a:ext uri="{FF2B5EF4-FFF2-40B4-BE49-F238E27FC236}">
                <a16:creationId xmlns:a16="http://schemas.microsoft.com/office/drawing/2014/main" id="{A9FD9D58-B27C-7F14-3ED9-05CC50E3E3E0}"/>
              </a:ext>
            </a:extLst>
          </p:cNvPr>
          <p:cNvSpPr>
            <a:spLocks noGrp="1"/>
          </p:cNvSpPr>
          <p:nvPr>
            <p:ph type="title"/>
          </p:nvPr>
        </p:nvSpPr>
        <p:spPr>
          <a:xfrm>
            <a:off x="838200" y="222219"/>
            <a:ext cx="10515600" cy="707308"/>
          </a:xfrm>
        </p:spPr>
        <p:txBody>
          <a:bodyPr/>
          <a:lstStyle/>
          <a:p>
            <a:r>
              <a:rPr lang="en-US"/>
              <a:t>Storyboard</a:t>
            </a:r>
          </a:p>
        </p:txBody>
      </p:sp>
      <p:grpSp>
        <p:nvGrpSpPr>
          <p:cNvPr id="29" name="Group 28">
            <a:extLst>
              <a:ext uri="{FF2B5EF4-FFF2-40B4-BE49-F238E27FC236}">
                <a16:creationId xmlns:a16="http://schemas.microsoft.com/office/drawing/2014/main" id="{5FFFA1A2-51ED-8512-BBE3-3CAB8D829149}"/>
              </a:ext>
            </a:extLst>
          </p:cNvPr>
          <p:cNvGrpSpPr/>
          <p:nvPr/>
        </p:nvGrpSpPr>
        <p:grpSpPr>
          <a:xfrm>
            <a:off x="579771" y="2632396"/>
            <a:ext cx="3420093" cy="4043539"/>
            <a:chOff x="468086" y="2857921"/>
            <a:chExt cx="3420093" cy="4043539"/>
          </a:xfrm>
        </p:grpSpPr>
        <p:grpSp>
          <p:nvGrpSpPr>
            <p:cNvPr id="4" name="Group 3">
              <a:extLst>
                <a:ext uri="{FF2B5EF4-FFF2-40B4-BE49-F238E27FC236}">
                  <a16:creationId xmlns:a16="http://schemas.microsoft.com/office/drawing/2014/main" id="{3AF8D349-A008-3F2D-1779-C85C45420A5C}"/>
                </a:ext>
              </a:extLst>
            </p:cNvPr>
            <p:cNvGrpSpPr/>
            <p:nvPr/>
          </p:nvGrpSpPr>
          <p:grpSpPr>
            <a:xfrm>
              <a:off x="468346" y="2857921"/>
              <a:ext cx="3419833" cy="2289213"/>
              <a:chOff x="958203" y="1671378"/>
              <a:chExt cx="3419833" cy="2289213"/>
            </a:xfrm>
          </p:grpSpPr>
          <p:pic>
            <p:nvPicPr>
              <p:cNvPr id="7" name="Picture 6">
                <a:extLst>
                  <a:ext uri="{FF2B5EF4-FFF2-40B4-BE49-F238E27FC236}">
                    <a16:creationId xmlns:a16="http://schemas.microsoft.com/office/drawing/2014/main" id="{4E620CB0-622B-C49F-82FD-39615B76DB27}"/>
                  </a:ext>
                </a:extLst>
              </p:cNvPr>
              <p:cNvPicPr>
                <a:picLocks noChangeAspect="1"/>
              </p:cNvPicPr>
              <p:nvPr/>
            </p:nvPicPr>
            <p:blipFill>
              <a:blip r:embed="rId2"/>
              <a:stretch>
                <a:fillRect/>
              </a:stretch>
            </p:blipFill>
            <p:spPr>
              <a:xfrm>
                <a:off x="973593" y="1694123"/>
                <a:ext cx="3404443" cy="2266468"/>
              </a:xfrm>
              <a:prstGeom prst="rect">
                <a:avLst/>
              </a:prstGeom>
            </p:spPr>
            <p:style>
              <a:lnRef idx="2">
                <a:schemeClr val="dk1"/>
              </a:lnRef>
              <a:fillRef idx="1">
                <a:schemeClr val="lt1"/>
              </a:fillRef>
              <a:effectRef idx="0">
                <a:schemeClr val="dk1"/>
              </a:effectRef>
              <a:fontRef idx="minor">
                <a:schemeClr val="dk1"/>
              </a:fontRef>
            </p:style>
          </p:pic>
          <p:sp>
            <p:nvSpPr>
              <p:cNvPr id="22" name="TextBox 21">
                <a:extLst>
                  <a:ext uri="{FF2B5EF4-FFF2-40B4-BE49-F238E27FC236}">
                    <a16:creationId xmlns:a16="http://schemas.microsoft.com/office/drawing/2014/main" id="{536B97BC-3FED-0087-9BA9-62E21B8834B3}"/>
                  </a:ext>
                </a:extLst>
              </p:cNvPr>
              <p:cNvSpPr txBox="1"/>
              <p:nvPr/>
            </p:nvSpPr>
            <p:spPr>
              <a:xfrm>
                <a:off x="958203" y="1671378"/>
                <a:ext cx="334212"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1</a:t>
                </a:r>
              </a:p>
            </p:txBody>
          </p:sp>
        </p:grpSp>
        <p:sp>
          <p:nvSpPr>
            <p:cNvPr id="17" name="TextBox 16">
              <a:extLst>
                <a:ext uri="{FF2B5EF4-FFF2-40B4-BE49-F238E27FC236}">
                  <a16:creationId xmlns:a16="http://schemas.microsoft.com/office/drawing/2014/main" id="{F676A843-D3A9-612A-8617-3E0CF1FB4BFD}"/>
                </a:ext>
              </a:extLst>
            </p:cNvPr>
            <p:cNvSpPr txBox="1"/>
            <p:nvPr/>
          </p:nvSpPr>
          <p:spPr>
            <a:xfrm>
              <a:off x="468086" y="5147134"/>
              <a:ext cx="3420093"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Terry Costa representative meets with Shannon Leahy in front of Terry Costa bridal store.</a:t>
              </a:r>
            </a:p>
            <a:p>
              <a:r>
                <a:rPr lang="en-US"/>
                <a:t>Song “This Will Be (An Everlasting Love)” by Natalie Cole plays.</a:t>
              </a:r>
            </a:p>
          </p:txBody>
        </p:sp>
      </p:grpSp>
      <p:sp>
        <p:nvSpPr>
          <p:cNvPr id="33" name="TextBox 32">
            <a:extLst>
              <a:ext uri="{FF2B5EF4-FFF2-40B4-BE49-F238E27FC236}">
                <a16:creationId xmlns:a16="http://schemas.microsoft.com/office/drawing/2014/main" id="{22F30804-A610-1B42-9E25-A90808C94760}"/>
              </a:ext>
            </a:extLst>
          </p:cNvPr>
          <p:cNvSpPr txBox="1"/>
          <p:nvPr/>
        </p:nvSpPr>
        <p:spPr>
          <a:xfrm>
            <a:off x="482906" y="903148"/>
            <a:ext cx="11226188" cy="1754326"/>
          </a:xfrm>
          <a:prstGeom prst="rect">
            <a:avLst/>
          </a:prstGeom>
          <a:noFill/>
        </p:spPr>
        <p:txBody>
          <a:bodyPr wrap="square" lIns="91440" tIns="45720" rIns="91440" bIns="45720" rtlCol="0" anchor="t">
            <a:spAutoFit/>
          </a:bodyPr>
          <a:lstStyle/>
          <a:p>
            <a:r>
              <a:rPr lang="en-US" b="1"/>
              <a:t>Video Concept: </a:t>
            </a:r>
            <a:r>
              <a:rPr lang="en-US"/>
              <a:t>Terry Costa and Shannon Leahy Events make a collaborative video where a bride chooses a Terry Costa wedding dress and Shannon Leahy designs a wedding venue in Texas for the bride. Terry Costa bridal dress is shown on the video and modeled in Shannon Leahy’s designed wedding venue.</a:t>
            </a:r>
          </a:p>
          <a:p>
            <a:r>
              <a:rPr lang="en-US" b="1"/>
              <a:t>Platform:</a:t>
            </a:r>
            <a:r>
              <a:rPr lang="en-US"/>
              <a:t> Instagram/Instagram Reels</a:t>
            </a:r>
          </a:p>
          <a:p>
            <a:r>
              <a:rPr lang="en-US" b="1"/>
              <a:t>Start Date: </a:t>
            </a:r>
            <a:r>
              <a:rPr lang="en-US"/>
              <a:t>January 10</a:t>
            </a:r>
            <a:r>
              <a:rPr lang="en-US" baseline="30000"/>
              <a:t>th</a:t>
            </a:r>
            <a:endParaRPr lang="en-US"/>
          </a:p>
          <a:p>
            <a:r>
              <a:rPr lang="en-US" b="1"/>
              <a:t>End Date: </a:t>
            </a:r>
            <a:r>
              <a:rPr lang="en-US"/>
              <a:t>May 20</a:t>
            </a:r>
            <a:r>
              <a:rPr lang="en-US" baseline="30000"/>
              <a:t>th</a:t>
            </a:r>
            <a:endParaRPr lang="en-US"/>
          </a:p>
        </p:txBody>
      </p:sp>
      <p:grpSp>
        <p:nvGrpSpPr>
          <p:cNvPr id="12" name="Group 11">
            <a:extLst>
              <a:ext uri="{FF2B5EF4-FFF2-40B4-BE49-F238E27FC236}">
                <a16:creationId xmlns:a16="http://schemas.microsoft.com/office/drawing/2014/main" id="{B2B24589-FA6C-E72F-B333-4CE5F38B7154}"/>
              </a:ext>
            </a:extLst>
          </p:cNvPr>
          <p:cNvGrpSpPr/>
          <p:nvPr/>
        </p:nvGrpSpPr>
        <p:grpSpPr>
          <a:xfrm>
            <a:off x="4085105" y="2636343"/>
            <a:ext cx="3430287" cy="4066247"/>
            <a:chOff x="4194240" y="2677656"/>
            <a:chExt cx="3430287" cy="4066247"/>
          </a:xfrm>
        </p:grpSpPr>
        <p:grpSp>
          <p:nvGrpSpPr>
            <p:cNvPr id="30" name="Group 29">
              <a:extLst>
                <a:ext uri="{FF2B5EF4-FFF2-40B4-BE49-F238E27FC236}">
                  <a16:creationId xmlns:a16="http://schemas.microsoft.com/office/drawing/2014/main" id="{C73C4CC6-49E1-FB8D-886C-DC5460D9CB29}"/>
                </a:ext>
              </a:extLst>
            </p:cNvPr>
            <p:cNvGrpSpPr/>
            <p:nvPr/>
          </p:nvGrpSpPr>
          <p:grpSpPr>
            <a:xfrm>
              <a:off x="4194240" y="2677656"/>
              <a:ext cx="3420093" cy="3926787"/>
              <a:chOff x="4196831" y="2858433"/>
              <a:chExt cx="3420093" cy="3926787"/>
            </a:xfrm>
          </p:grpSpPr>
          <p:grpSp>
            <p:nvGrpSpPr>
              <p:cNvPr id="6" name="Group 5">
                <a:extLst>
                  <a:ext uri="{FF2B5EF4-FFF2-40B4-BE49-F238E27FC236}">
                    <a16:creationId xmlns:a16="http://schemas.microsoft.com/office/drawing/2014/main" id="{0CB79417-D6A4-E8A1-0626-516A4B98D94C}"/>
                  </a:ext>
                </a:extLst>
              </p:cNvPr>
              <p:cNvGrpSpPr/>
              <p:nvPr/>
            </p:nvGrpSpPr>
            <p:grpSpPr>
              <a:xfrm>
                <a:off x="4207025" y="2858433"/>
                <a:ext cx="3409899" cy="2288701"/>
                <a:chOff x="4367840" y="1668455"/>
                <a:chExt cx="3409899" cy="2288701"/>
              </a:xfrm>
            </p:grpSpPr>
            <p:pic>
              <p:nvPicPr>
                <p:cNvPr id="9" name="Picture 8">
                  <a:extLst>
                    <a:ext uri="{FF2B5EF4-FFF2-40B4-BE49-F238E27FC236}">
                      <a16:creationId xmlns:a16="http://schemas.microsoft.com/office/drawing/2014/main" id="{92A29E5C-08BD-945B-D76F-B710F64F93FB}"/>
                    </a:ext>
                  </a:extLst>
                </p:cNvPr>
                <p:cNvPicPr>
                  <a:picLocks noChangeAspect="1"/>
                </p:cNvPicPr>
                <p:nvPr/>
              </p:nvPicPr>
              <p:blipFill>
                <a:blip r:embed="rId3"/>
                <a:stretch>
                  <a:fillRect/>
                </a:stretch>
              </p:blipFill>
              <p:spPr>
                <a:xfrm>
                  <a:off x="4378036" y="1690688"/>
                  <a:ext cx="3399703" cy="2266468"/>
                </a:xfrm>
                <a:prstGeom prst="rect">
                  <a:avLst/>
                </a:prstGeom>
              </p:spPr>
              <p:style>
                <a:lnRef idx="2">
                  <a:schemeClr val="dk1"/>
                </a:lnRef>
                <a:fillRef idx="1">
                  <a:schemeClr val="lt1"/>
                </a:fillRef>
                <a:effectRef idx="0">
                  <a:schemeClr val="dk1"/>
                </a:effectRef>
                <a:fontRef idx="minor">
                  <a:schemeClr val="dk1"/>
                </a:fontRef>
              </p:style>
            </p:pic>
            <p:sp>
              <p:nvSpPr>
                <p:cNvPr id="23" name="TextBox 22">
                  <a:extLst>
                    <a:ext uri="{FF2B5EF4-FFF2-40B4-BE49-F238E27FC236}">
                      <a16:creationId xmlns:a16="http://schemas.microsoft.com/office/drawing/2014/main" id="{0D696045-45B8-ACA7-1E45-4FD2C780069D}"/>
                    </a:ext>
                  </a:extLst>
                </p:cNvPr>
                <p:cNvSpPr txBox="1"/>
                <p:nvPr/>
              </p:nvSpPr>
              <p:spPr>
                <a:xfrm>
                  <a:off x="4367840" y="1668455"/>
                  <a:ext cx="334212"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2</a:t>
                  </a:r>
                </a:p>
              </p:txBody>
            </p:sp>
          </p:grpSp>
          <p:sp>
            <p:nvSpPr>
              <p:cNvPr id="21" name="TextBox 20">
                <a:extLst>
                  <a:ext uri="{FF2B5EF4-FFF2-40B4-BE49-F238E27FC236}">
                    <a16:creationId xmlns:a16="http://schemas.microsoft.com/office/drawing/2014/main" id="{3D483668-B305-46F8-12A8-DDB30770EF91}"/>
                  </a:ext>
                </a:extLst>
              </p:cNvPr>
              <p:cNvSpPr txBox="1"/>
              <p:nvPr/>
            </p:nvSpPr>
            <p:spPr>
              <a:xfrm>
                <a:off x="4196831" y="5154004"/>
                <a:ext cx="3420093" cy="163121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a:t>Shannon Leahy takes a tour of the Terry Costa bridal department and camera pans to show the wedding dress selection.</a:t>
                </a:r>
              </a:p>
            </p:txBody>
          </p:sp>
        </p:grpSp>
        <p:sp>
          <p:nvSpPr>
            <p:cNvPr id="2" name="Rectangle 1">
              <a:extLst>
                <a:ext uri="{FF2B5EF4-FFF2-40B4-BE49-F238E27FC236}">
                  <a16:creationId xmlns:a16="http://schemas.microsoft.com/office/drawing/2014/main" id="{740389DB-8732-3125-EA03-F10BDF895D2E}"/>
                </a:ext>
              </a:extLst>
            </p:cNvPr>
            <p:cNvSpPr/>
            <p:nvPr/>
          </p:nvSpPr>
          <p:spPr>
            <a:xfrm>
              <a:off x="4204434" y="4981915"/>
              <a:ext cx="3420093" cy="17619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9C453EC-AF4F-73B6-A2FD-4FBD91FCB0DA}"/>
              </a:ext>
            </a:extLst>
          </p:cNvPr>
          <p:cNvGrpSpPr/>
          <p:nvPr/>
        </p:nvGrpSpPr>
        <p:grpSpPr>
          <a:xfrm>
            <a:off x="7610567" y="2636343"/>
            <a:ext cx="3420094" cy="4064476"/>
            <a:chOff x="7896491" y="2663869"/>
            <a:chExt cx="3420094" cy="4064476"/>
          </a:xfrm>
        </p:grpSpPr>
        <p:grpSp>
          <p:nvGrpSpPr>
            <p:cNvPr id="31" name="Group 30">
              <a:extLst>
                <a:ext uri="{FF2B5EF4-FFF2-40B4-BE49-F238E27FC236}">
                  <a16:creationId xmlns:a16="http://schemas.microsoft.com/office/drawing/2014/main" id="{3B4C47B2-1A50-1C7E-A701-520F3C786C8D}"/>
                </a:ext>
              </a:extLst>
            </p:cNvPr>
            <p:cNvGrpSpPr/>
            <p:nvPr/>
          </p:nvGrpSpPr>
          <p:grpSpPr>
            <a:xfrm>
              <a:off x="7896491" y="2663869"/>
              <a:ext cx="3420094" cy="3632844"/>
              <a:chOff x="7936882" y="2851516"/>
              <a:chExt cx="3420094" cy="3632844"/>
            </a:xfrm>
          </p:grpSpPr>
          <p:grpSp>
            <p:nvGrpSpPr>
              <p:cNvPr id="8" name="Group 7">
                <a:extLst>
                  <a:ext uri="{FF2B5EF4-FFF2-40B4-BE49-F238E27FC236}">
                    <a16:creationId xmlns:a16="http://schemas.microsoft.com/office/drawing/2014/main" id="{99053889-4406-FF9B-D07F-F1FD3B6FAF11}"/>
                  </a:ext>
                </a:extLst>
              </p:cNvPr>
              <p:cNvGrpSpPr/>
              <p:nvPr/>
            </p:nvGrpSpPr>
            <p:grpSpPr>
              <a:xfrm>
                <a:off x="7936882" y="2851516"/>
                <a:ext cx="3411012" cy="2295618"/>
                <a:chOff x="7768655" y="1661538"/>
                <a:chExt cx="3411012" cy="2295618"/>
              </a:xfrm>
            </p:grpSpPr>
            <p:pic>
              <p:nvPicPr>
                <p:cNvPr id="11" name="Picture 10">
                  <a:extLst>
                    <a:ext uri="{FF2B5EF4-FFF2-40B4-BE49-F238E27FC236}">
                      <a16:creationId xmlns:a16="http://schemas.microsoft.com/office/drawing/2014/main" id="{C3496CAB-C53C-93B8-B137-B0A2833F69E2}"/>
                    </a:ext>
                  </a:extLst>
                </p:cNvPr>
                <p:cNvPicPr>
                  <a:picLocks noChangeAspect="1"/>
                </p:cNvPicPr>
                <p:nvPr/>
              </p:nvPicPr>
              <p:blipFill>
                <a:blip r:embed="rId4"/>
                <a:stretch>
                  <a:fillRect/>
                </a:stretch>
              </p:blipFill>
              <p:spPr>
                <a:xfrm>
                  <a:off x="7777739" y="1690688"/>
                  <a:ext cx="3401928" cy="2266468"/>
                </a:xfrm>
                <a:prstGeom prst="rect">
                  <a:avLst/>
                </a:prstGeom>
              </p:spPr>
              <p:style>
                <a:lnRef idx="2">
                  <a:schemeClr val="dk1"/>
                </a:lnRef>
                <a:fillRef idx="1">
                  <a:schemeClr val="lt1"/>
                </a:fillRef>
                <a:effectRef idx="0">
                  <a:schemeClr val="dk1"/>
                </a:effectRef>
                <a:fontRef idx="minor">
                  <a:schemeClr val="dk1"/>
                </a:fontRef>
              </p:style>
            </p:pic>
            <p:sp>
              <p:nvSpPr>
                <p:cNvPr id="24" name="TextBox 23">
                  <a:extLst>
                    <a:ext uri="{FF2B5EF4-FFF2-40B4-BE49-F238E27FC236}">
                      <a16:creationId xmlns:a16="http://schemas.microsoft.com/office/drawing/2014/main" id="{203D7455-2DAC-A61D-31BA-3A34E65B5ADF}"/>
                    </a:ext>
                  </a:extLst>
                </p:cNvPr>
                <p:cNvSpPr txBox="1"/>
                <p:nvPr/>
              </p:nvSpPr>
              <p:spPr>
                <a:xfrm>
                  <a:off x="7768655" y="1661538"/>
                  <a:ext cx="334212"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3</a:t>
                  </a:r>
                </a:p>
              </p:txBody>
            </p:sp>
          </p:grpSp>
          <p:sp>
            <p:nvSpPr>
              <p:cNvPr id="28" name="TextBox 27">
                <a:extLst>
                  <a:ext uri="{FF2B5EF4-FFF2-40B4-BE49-F238E27FC236}">
                    <a16:creationId xmlns:a16="http://schemas.microsoft.com/office/drawing/2014/main" id="{20F2EB44-544A-6F5C-9ED4-D3773A9F31A6}"/>
                  </a:ext>
                </a:extLst>
              </p:cNvPr>
              <p:cNvSpPr txBox="1"/>
              <p:nvPr/>
            </p:nvSpPr>
            <p:spPr>
              <a:xfrm>
                <a:off x="7936883" y="5160921"/>
                <a:ext cx="3420093" cy="132343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a:t>Shannon Leahy brings in bride to  try on wedding dresses inside Terry Costa’s bridal salon.</a:t>
                </a:r>
              </a:p>
            </p:txBody>
          </p:sp>
        </p:grpSp>
        <p:sp>
          <p:nvSpPr>
            <p:cNvPr id="10" name="Rectangle 9">
              <a:extLst>
                <a:ext uri="{FF2B5EF4-FFF2-40B4-BE49-F238E27FC236}">
                  <a16:creationId xmlns:a16="http://schemas.microsoft.com/office/drawing/2014/main" id="{456A31F9-71FB-CD9B-6524-970B244645E0}"/>
                </a:ext>
              </a:extLst>
            </p:cNvPr>
            <p:cNvSpPr/>
            <p:nvPr/>
          </p:nvSpPr>
          <p:spPr>
            <a:xfrm>
              <a:off x="7896491" y="4966357"/>
              <a:ext cx="3420093" cy="17619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0853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E55866C-264C-9C55-3C84-39D69B4C67B6}"/>
              </a:ext>
            </a:extLst>
          </p:cNvPr>
          <p:cNvSpPr txBox="1">
            <a:spLocks/>
          </p:cNvSpPr>
          <p:nvPr/>
        </p:nvSpPr>
        <p:spPr>
          <a:xfrm>
            <a:off x="-1103" y="6585363"/>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black"/>
                </a:solidFill>
                <a:effectLst/>
                <a:uLnTx/>
                <a:uFillTx/>
                <a:latin typeface="Aptos" panose="020B0004020202020204"/>
                <a:ea typeface="+mn-ea"/>
                <a:cs typeface="+mn-cs"/>
              </a:rPr>
              <a:t>Group 01 – Part 2</a:t>
            </a:r>
            <a:endParaRPr kumimoji="0" lang="en-US" sz="2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3" name="Slide Number Placeholder 2">
            <a:extLst>
              <a:ext uri="{FF2B5EF4-FFF2-40B4-BE49-F238E27FC236}">
                <a16:creationId xmlns:a16="http://schemas.microsoft.com/office/drawing/2014/main" id="{325131CC-8FEB-6CDC-A6CE-D2FABD2CF30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200" b="0" i="0" u="none" strike="noStrike" kern="1200" cap="none" spc="0" normalizeH="0" baseline="0" noProof="0" smtClean="0">
                <a:ln>
                  <a:noFill/>
                </a:ln>
                <a:solidFill>
                  <a:prstClr val="black">
                    <a:tint val="82000"/>
                  </a:prstClr>
                </a:solidFill>
                <a:effectLst/>
                <a:uLnTx/>
                <a:uFillTx/>
                <a:latin typeface="Aptos" panose="020B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82000"/>
                </a:prstClr>
              </a:solidFill>
              <a:effectLst/>
              <a:uLnTx/>
              <a:uFillTx/>
              <a:latin typeface="Aptos" panose="020B0004020202020204"/>
              <a:ea typeface="+mn-ea"/>
              <a:cs typeface="+mn-cs"/>
            </a:endParaRPr>
          </a:p>
        </p:txBody>
      </p:sp>
      <p:grpSp>
        <p:nvGrpSpPr>
          <p:cNvPr id="32" name="Group 31">
            <a:extLst>
              <a:ext uri="{FF2B5EF4-FFF2-40B4-BE49-F238E27FC236}">
                <a16:creationId xmlns:a16="http://schemas.microsoft.com/office/drawing/2014/main" id="{78390176-DD69-D4B1-C129-DADD1DBAF2F3}"/>
              </a:ext>
            </a:extLst>
          </p:cNvPr>
          <p:cNvGrpSpPr/>
          <p:nvPr/>
        </p:nvGrpSpPr>
        <p:grpSpPr>
          <a:xfrm>
            <a:off x="7908489" y="196604"/>
            <a:ext cx="3440913" cy="3786954"/>
            <a:chOff x="1623275" y="3452340"/>
            <a:chExt cx="3440913" cy="3786954"/>
          </a:xfrm>
        </p:grpSpPr>
        <p:grpSp>
          <p:nvGrpSpPr>
            <p:cNvPr id="14" name="Group 13">
              <a:extLst>
                <a:ext uri="{FF2B5EF4-FFF2-40B4-BE49-F238E27FC236}">
                  <a16:creationId xmlns:a16="http://schemas.microsoft.com/office/drawing/2014/main" id="{E486255A-ED38-BAED-53A0-DFEA7A848351}"/>
                </a:ext>
              </a:extLst>
            </p:cNvPr>
            <p:cNvGrpSpPr/>
            <p:nvPr/>
          </p:nvGrpSpPr>
          <p:grpSpPr>
            <a:xfrm>
              <a:off x="1623275" y="3452340"/>
              <a:ext cx="3420546" cy="2290580"/>
              <a:chOff x="7763993" y="3933044"/>
              <a:chExt cx="3420546" cy="2290580"/>
            </a:xfrm>
          </p:grpSpPr>
          <p:pic>
            <p:nvPicPr>
              <p:cNvPr id="20" name="Picture 19" descr="A person and person dancing&#10;&#10;Description automatically generated">
                <a:extLst>
                  <a:ext uri="{FF2B5EF4-FFF2-40B4-BE49-F238E27FC236}">
                    <a16:creationId xmlns:a16="http://schemas.microsoft.com/office/drawing/2014/main" id="{653F9986-DCCA-EF2E-45B9-5A256926E8E6}"/>
                  </a:ext>
                </a:extLst>
              </p:cNvPr>
              <p:cNvPicPr>
                <a:picLocks noChangeAspect="1"/>
              </p:cNvPicPr>
              <p:nvPr/>
            </p:nvPicPr>
            <p:blipFill>
              <a:blip r:embed="rId2"/>
              <a:stretch>
                <a:fillRect/>
              </a:stretch>
            </p:blipFill>
            <p:spPr>
              <a:xfrm>
                <a:off x="7777739" y="3957156"/>
                <a:ext cx="3406800" cy="2266468"/>
              </a:xfrm>
              <a:prstGeom prst="rect">
                <a:avLst/>
              </a:prstGeom>
            </p:spPr>
            <p:style>
              <a:lnRef idx="2">
                <a:schemeClr val="dk1"/>
              </a:lnRef>
              <a:fillRef idx="1">
                <a:schemeClr val="lt1"/>
              </a:fillRef>
              <a:effectRef idx="0">
                <a:schemeClr val="dk1"/>
              </a:effectRef>
              <a:fontRef idx="minor">
                <a:schemeClr val="dk1"/>
              </a:fontRef>
            </p:style>
          </p:pic>
          <p:sp>
            <p:nvSpPr>
              <p:cNvPr id="27" name="TextBox 26">
                <a:extLst>
                  <a:ext uri="{FF2B5EF4-FFF2-40B4-BE49-F238E27FC236}">
                    <a16:creationId xmlns:a16="http://schemas.microsoft.com/office/drawing/2014/main" id="{ECBE62E6-0A7F-A6EA-CE28-DAC2A670F8AA}"/>
                  </a:ext>
                </a:extLst>
              </p:cNvPr>
              <p:cNvSpPr txBox="1"/>
              <p:nvPr/>
            </p:nvSpPr>
            <p:spPr>
              <a:xfrm>
                <a:off x="7763993" y="3933044"/>
                <a:ext cx="334212"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6</a:t>
                </a:r>
              </a:p>
            </p:txBody>
          </p:sp>
        </p:grpSp>
        <p:sp>
          <p:nvSpPr>
            <p:cNvPr id="28" name="TextBox 27">
              <a:extLst>
                <a:ext uri="{FF2B5EF4-FFF2-40B4-BE49-F238E27FC236}">
                  <a16:creationId xmlns:a16="http://schemas.microsoft.com/office/drawing/2014/main" id="{368928C4-BFBE-3E00-32EE-E2E6EA4F5549}"/>
                </a:ext>
              </a:extLst>
            </p:cNvPr>
            <p:cNvSpPr txBox="1"/>
            <p:nvPr/>
          </p:nvSpPr>
          <p:spPr>
            <a:xfrm>
              <a:off x="1625704" y="5761966"/>
              <a:ext cx="3438484"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Newly wed bride wearing Terry Costa dress dances with husband into the night in Shannon Leahy’s designed wedding venue.</a:t>
              </a:r>
            </a:p>
          </p:txBody>
        </p:sp>
      </p:grpSp>
      <p:grpSp>
        <p:nvGrpSpPr>
          <p:cNvPr id="31" name="Group 30">
            <a:extLst>
              <a:ext uri="{FF2B5EF4-FFF2-40B4-BE49-F238E27FC236}">
                <a16:creationId xmlns:a16="http://schemas.microsoft.com/office/drawing/2014/main" id="{2FD6626F-A1EC-0138-F5EE-8239F461AA80}"/>
              </a:ext>
            </a:extLst>
          </p:cNvPr>
          <p:cNvGrpSpPr/>
          <p:nvPr/>
        </p:nvGrpSpPr>
        <p:grpSpPr>
          <a:xfrm>
            <a:off x="2519722" y="4238078"/>
            <a:ext cx="7132375" cy="2298607"/>
            <a:chOff x="2615673" y="4215229"/>
            <a:chExt cx="7132375" cy="2298607"/>
          </a:xfrm>
        </p:grpSpPr>
        <p:sp>
          <p:nvSpPr>
            <p:cNvPr id="17" name="TextBox 16">
              <a:extLst>
                <a:ext uri="{FF2B5EF4-FFF2-40B4-BE49-F238E27FC236}">
                  <a16:creationId xmlns:a16="http://schemas.microsoft.com/office/drawing/2014/main" id="{3C9AF9A2-F64C-A05B-460A-6CC0E1B4C60C}"/>
                </a:ext>
              </a:extLst>
            </p:cNvPr>
            <p:cNvSpPr txBox="1"/>
            <p:nvPr/>
          </p:nvSpPr>
          <p:spPr>
            <a:xfrm>
              <a:off x="6329985" y="4242955"/>
              <a:ext cx="3418063" cy="2246769"/>
            </a:xfrm>
            <a:prstGeom prst="rect">
              <a:avLst/>
            </a:prstGeom>
            <a:ln>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t">
              <a:spAutoFit/>
            </a:bodyPr>
            <a:lstStyle/>
            <a:p>
              <a:r>
                <a:rPr lang="en-US" sz="2000"/>
                <a:t>Video ends showing Terry Costa’s and Shannon Leahy’s logos with promotional text: “Visit TerraCosta.com Today And Use Promo Code: “</a:t>
              </a:r>
              <a:r>
                <a:rPr lang="en-US" sz="2000" err="1"/>
                <a:t>ShannonLeahy</a:t>
              </a:r>
              <a:r>
                <a:rPr lang="en-US" sz="2000"/>
                <a:t>” To Get $100 Off On A Dress Purchase”.</a:t>
              </a:r>
            </a:p>
          </p:txBody>
        </p:sp>
        <p:grpSp>
          <p:nvGrpSpPr>
            <p:cNvPr id="9" name="Group 8">
              <a:extLst>
                <a:ext uri="{FF2B5EF4-FFF2-40B4-BE49-F238E27FC236}">
                  <a16:creationId xmlns:a16="http://schemas.microsoft.com/office/drawing/2014/main" id="{D71CF840-B14E-A754-B4A3-FF8D669CE9BA}"/>
                </a:ext>
              </a:extLst>
            </p:cNvPr>
            <p:cNvGrpSpPr/>
            <p:nvPr/>
          </p:nvGrpSpPr>
          <p:grpSpPr>
            <a:xfrm>
              <a:off x="2615673" y="4215229"/>
              <a:ext cx="7132375" cy="2298607"/>
              <a:chOff x="2615673" y="4215229"/>
              <a:chExt cx="7132375" cy="2298607"/>
            </a:xfrm>
          </p:grpSpPr>
          <p:grpSp>
            <p:nvGrpSpPr>
              <p:cNvPr id="8" name="Group 7">
                <a:extLst>
                  <a:ext uri="{FF2B5EF4-FFF2-40B4-BE49-F238E27FC236}">
                    <a16:creationId xmlns:a16="http://schemas.microsoft.com/office/drawing/2014/main" id="{3CBF4BA2-23BF-2C00-E100-AF377EC6B040}"/>
                  </a:ext>
                </a:extLst>
              </p:cNvPr>
              <p:cNvGrpSpPr/>
              <p:nvPr/>
            </p:nvGrpSpPr>
            <p:grpSpPr>
              <a:xfrm>
                <a:off x="2615673" y="4215229"/>
                <a:ext cx="3696809" cy="2298607"/>
                <a:chOff x="2615673" y="4215229"/>
                <a:chExt cx="3696809" cy="2298607"/>
              </a:xfrm>
            </p:grpSpPr>
            <p:pic>
              <p:nvPicPr>
                <p:cNvPr id="6" name="Picture 5">
                  <a:extLst>
                    <a:ext uri="{FF2B5EF4-FFF2-40B4-BE49-F238E27FC236}">
                      <a16:creationId xmlns:a16="http://schemas.microsoft.com/office/drawing/2014/main" id="{93FF0B8D-1BF0-5006-4F22-2CD54340890E}"/>
                    </a:ext>
                  </a:extLst>
                </p:cNvPr>
                <p:cNvPicPr>
                  <a:picLocks noChangeAspect="1"/>
                </p:cNvPicPr>
                <p:nvPr/>
              </p:nvPicPr>
              <p:blipFill>
                <a:blip r:embed="rId3"/>
                <a:stretch>
                  <a:fillRect/>
                </a:stretch>
              </p:blipFill>
              <p:spPr>
                <a:xfrm>
                  <a:off x="2622951" y="4242955"/>
                  <a:ext cx="3689531" cy="2270881"/>
                </a:xfrm>
                <a:prstGeom prst="rect">
                  <a:avLst/>
                </a:prstGeom>
                <a:ln w="19050">
                  <a:solidFill>
                    <a:schemeClr val="tx1"/>
                  </a:solidFill>
                </a:ln>
              </p:spPr>
            </p:pic>
            <p:sp>
              <p:nvSpPr>
                <p:cNvPr id="15" name="TextBox 14">
                  <a:extLst>
                    <a:ext uri="{FF2B5EF4-FFF2-40B4-BE49-F238E27FC236}">
                      <a16:creationId xmlns:a16="http://schemas.microsoft.com/office/drawing/2014/main" id="{99C5FA7F-59E3-A6FB-6ED3-AAB1C97FB159}"/>
                    </a:ext>
                  </a:extLst>
                </p:cNvPr>
                <p:cNvSpPr txBox="1"/>
                <p:nvPr/>
              </p:nvSpPr>
              <p:spPr>
                <a:xfrm>
                  <a:off x="2615673" y="4215229"/>
                  <a:ext cx="334212" cy="37823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a:t>7</a:t>
                  </a:r>
                </a:p>
              </p:txBody>
            </p:sp>
          </p:grpSp>
          <p:sp>
            <p:nvSpPr>
              <p:cNvPr id="7" name="Rectangle 6">
                <a:extLst>
                  <a:ext uri="{FF2B5EF4-FFF2-40B4-BE49-F238E27FC236}">
                    <a16:creationId xmlns:a16="http://schemas.microsoft.com/office/drawing/2014/main" id="{D5FA64E6-0D4E-C9F9-CC6A-1C6E319B8D1A}"/>
                  </a:ext>
                </a:extLst>
              </p:cNvPr>
              <p:cNvSpPr/>
              <p:nvPr/>
            </p:nvSpPr>
            <p:spPr>
              <a:xfrm>
                <a:off x="6319760" y="4242955"/>
                <a:ext cx="3428288" cy="227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 name="Group 21">
            <a:extLst>
              <a:ext uri="{FF2B5EF4-FFF2-40B4-BE49-F238E27FC236}">
                <a16:creationId xmlns:a16="http://schemas.microsoft.com/office/drawing/2014/main" id="{F95707F2-44C1-2C49-D1EB-20A357F07885}"/>
              </a:ext>
            </a:extLst>
          </p:cNvPr>
          <p:cNvGrpSpPr/>
          <p:nvPr/>
        </p:nvGrpSpPr>
        <p:grpSpPr>
          <a:xfrm>
            <a:off x="4370328" y="196604"/>
            <a:ext cx="3442430" cy="3788898"/>
            <a:chOff x="4370328" y="196604"/>
            <a:chExt cx="3442430" cy="3788898"/>
          </a:xfrm>
        </p:grpSpPr>
        <p:grpSp>
          <p:nvGrpSpPr>
            <p:cNvPr id="30" name="Group 29">
              <a:extLst>
                <a:ext uri="{FF2B5EF4-FFF2-40B4-BE49-F238E27FC236}">
                  <a16:creationId xmlns:a16="http://schemas.microsoft.com/office/drawing/2014/main" id="{F3125557-C115-E6AD-1A69-D9E991EA4326}"/>
                </a:ext>
              </a:extLst>
            </p:cNvPr>
            <p:cNvGrpSpPr/>
            <p:nvPr/>
          </p:nvGrpSpPr>
          <p:grpSpPr>
            <a:xfrm>
              <a:off x="4370328" y="196604"/>
              <a:ext cx="3442430" cy="3342627"/>
              <a:chOff x="6409998" y="134406"/>
              <a:chExt cx="3442430" cy="3342627"/>
            </a:xfrm>
          </p:grpSpPr>
          <p:grpSp>
            <p:nvGrpSpPr>
              <p:cNvPr id="13" name="Group 12">
                <a:extLst>
                  <a:ext uri="{FF2B5EF4-FFF2-40B4-BE49-F238E27FC236}">
                    <a16:creationId xmlns:a16="http://schemas.microsoft.com/office/drawing/2014/main" id="{7027F01B-2F93-C4FC-6673-AEAD822F4FE2}"/>
                  </a:ext>
                </a:extLst>
              </p:cNvPr>
              <p:cNvGrpSpPr/>
              <p:nvPr/>
            </p:nvGrpSpPr>
            <p:grpSpPr>
              <a:xfrm>
                <a:off x="6409998" y="134406"/>
                <a:ext cx="3419073" cy="2307965"/>
                <a:chOff x="4358666" y="3916778"/>
                <a:chExt cx="3419073" cy="2307965"/>
              </a:xfrm>
            </p:grpSpPr>
            <p:pic>
              <p:nvPicPr>
                <p:cNvPr id="18" name="Picture 17">
                  <a:extLst>
                    <a:ext uri="{FF2B5EF4-FFF2-40B4-BE49-F238E27FC236}">
                      <a16:creationId xmlns:a16="http://schemas.microsoft.com/office/drawing/2014/main" id="{8C4D9A97-3075-9029-3D27-299462AA7761}"/>
                    </a:ext>
                  </a:extLst>
                </p:cNvPr>
                <p:cNvPicPr>
                  <a:picLocks noChangeAspect="1"/>
                </p:cNvPicPr>
                <p:nvPr/>
              </p:nvPicPr>
              <p:blipFill rotWithShape="1">
                <a:blip r:embed="rId4"/>
                <a:srcRect b="6518"/>
                <a:stretch/>
              </p:blipFill>
              <p:spPr>
                <a:xfrm>
                  <a:off x="4378036" y="3964026"/>
                  <a:ext cx="3399703" cy="2260717"/>
                </a:xfrm>
                <a:prstGeom prst="rect">
                  <a:avLst/>
                </a:prstGeom>
              </p:spPr>
              <p:style>
                <a:lnRef idx="2">
                  <a:schemeClr val="dk1"/>
                </a:lnRef>
                <a:fillRef idx="1">
                  <a:schemeClr val="lt1"/>
                </a:fillRef>
                <a:effectRef idx="0">
                  <a:schemeClr val="dk1"/>
                </a:effectRef>
                <a:fontRef idx="minor">
                  <a:schemeClr val="dk1"/>
                </a:fontRef>
              </p:style>
            </p:pic>
            <p:sp>
              <p:nvSpPr>
                <p:cNvPr id="26" name="TextBox 25">
                  <a:extLst>
                    <a:ext uri="{FF2B5EF4-FFF2-40B4-BE49-F238E27FC236}">
                      <a16:creationId xmlns:a16="http://schemas.microsoft.com/office/drawing/2014/main" id="{A3CD3D65-F0A2-78F5-4C61-39D84D6185DC}"/>
                    </a:ext>
                  </a:extLst>
                </p:cNvPr>
                <p:cNvSpPr txBox="1"/>
                <p:nvPr/>
              </p:nvSpPr>
              <p:spPr>
                <a:xfrm>
                  <a:off x="4358666" y="3916778"/>
                  <a:ext cx="334212"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5</a:t>
                  </a:r>
                </a:p>
              </p:txBody>
            </p:sp>
          </p:grpSp>
          <p:sp>
            <p:nvSpPr>
              <p:cNvPr id="21" name="TextBox 20">
                <a:extLst>
                  <a:ext uri="{FF2B5EF4-FFF2-40B4-BE49-F238E27FC236}">
                    <a16:creationId xmlns:a16="http://schemas.microsoft.com/office/drawing/2014/main" id="{3123FDF1-E893-4E58-4717-BABC0A6BD6B1}"/>
                  </a:ext>
                </a:extLst>
              </p:cNvPr>
              <p:cNvSpPr txBox="1"/>
              <p:nvPr/>
            </p:nvSpPr>
            <p:spPr>
              <a:xfrm>
                <a:off x="6424140" y="2461370"/>
                <a:ext cx="3428288" cy="1015663"/>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a:t>Camera shows beautiful shots of Shannon Leahy’s designed wedding venue.</a:t>
                </a:r>
              </a:p>
            </p:txBody>
          </p:sp>
        </p:grpSp>
        <p:sp>
          <p:nvSpPr>
            <p:cNvPr id="11" name="Rectangle 10">
              <a:extLst>
                <a:ext uri="{FF2B5EF4-FFF2-40B4-BE49-F238E27FC236}">
                  <a16:creationId xmlns:a16="http://schemas.microsoft.com/office/drawing/2014/main" id="{B7501CB3-5831-8DEA-5FD7-1BE7BA2D8676}"/>
                </a:ext>
              </a:extLst>
            </p:cNvPr>
            <p:cNvSpPr/>
            <p:nvPr/>
          </p:nvSpPr>
          <p:spPr>
            <a:xfrm>
              <a:off x="4379242" y="2508174"/>
              <a:ext cx="3418063" cy="147732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45DCB7C3-50E1-FDCA-D9C7-BD8A93DEE8E6}"/>
              </a:ext>
            </a:extLst>
          </p:cNvPr>
          <p:cNvGrpSpPr/>
          <p:nvPr/>
        </p:nvGrpSpPr>
        <p:grpSpPr>
          <a:xfrm>
            <a:off x="832167" y="221400"/>
            <a:ext cx="3453883" cy="3764102"/>
            <a:chOff x="495526" y="221400"/>
            <a:chExt cx="3453883" cy="3764102"/>
          </a:xfrm>
        </p:grpSpPr>
        <p:grpSp>
          <p:nvGrpSpPr>
            <p:cNvPr id="29" name="Group 28">
              <a:extLst>
                <a:ext uri="{FF2B5EF4-FFF2-40B4-BE49-F238E27FC236}">
                  <a16:creationId xmlns:a16="http://schemas.microsoft.com/office/drawing/2014/main" id="{36F859A5-D860-6A9D-19BF-F1E4D238B44C}"/>
                </a:ext>
              </a:extLst>
            </p:cNvPr>
            <p:cNvGrpSpPr/>
            <p:nvPr/>
          </p:nvGrpSpPr>
          <p:grpSpPr>
            <a:xfrm>
              <a:off x="495526" y="221400"/>
              <a:ext cx="3453883" cy="3624540"/>
              <a:chOff x="1641144" y="172704"/>
              <a:chExt cx="3453883" cy="3624540"/>
            </a:xfrm>
          </p:grpSpPr>
          <p:grpSp>
            <p:nvGrpSpPr>
              <p:cNvPr id="10" name="Group 9">
                <a:extLst>
                  <a:ext uri="{FF2B5EF4-FFF2-40B4-BE49-F238E27FC236}">
                    <a16:creationId xmlns:a16="http://schemas.microsoft.com/office/drawing/2014/main" id="{1D13F43E-702D-9091-0A20-50DA486F1E3A}"/>
                  </a:ext>
                </a:extLst>
              </p:cNvPr>
              <p:cNvGrpSpPr/>
              <p:nvPr/>
            </p:nvGrpSpPr>
            <p:grpSpPr>
              <a:xfrm>
                <a:off x="1641144" y="172704"/>
                <a:ext cx="3423044" cy="2278615"/>
                <a:chOff x="952478" y="3946128"/>
                <a:chExt cx="3423044" cy="2278615"/>
              </a:xfrm>
            </p:grpSpPr>
            <p:pic>
              <p:nvPicPr>
                <p:cNvPr id="16" name="Picture 15">
                  <a:extLst>
                    <a:ext uri="{FF2B5EF4-FFF2-40B4-BE49-F238E27FC236}">
                      <a16:creationId xmlns:a16="http://schemas.microsoft.com/office/drawing/2014/main" id="{599E3A21-8051-AE79-087F-3F9A6DB239CC}"/>
                    </a:ext>
                  </a:extLst>
                </p:cNvPr>
                <p:cNvPicPr>
                  <a:picLocks noChangeAspect="1"/>
                </p:cNvPicPr>
                <p:nvPr/>
              </p:nvPicPr>
              <p:blipFill rotWithShape="1">
                <a:blip r:embed="rId5"/>
                <a:srcRect b="6694"/>
                <a:stretch/>
              </p:blipFill>
              <p:spPr>
                <a:xfrm>
                  <a:off x="973594" y="3964026"/>
                  <a:ext cx="3401928" cy="2260717"/>
                </a:xfrm>
                <a:prstGeom prst="rect">
                  <a:avLst/>
                </a:prstGeom>
              </p:spPr>
              <p:style>
                <a:lnRef idx="2">
                  <a:schemeClr val="dk1"/>
                </a:lnRef>
                <a:fillRef idx="1">
                  <a:schemeClr val="lt1"/>
                </a:fillRef>
                <a:effectRef idx="0">
                  <a:schemeClr val="dk1"/>
                </a:effectRef>
                <a:fontRef idx="minor">
                  <a:schemeClr val="dk1"/>
                </a:fontRef>
              </p:style>
            </p:pic>
            <p:sp>
              <p:nvSpPr>
                <p:cNvPr id="25" name="TextBox 24">
                  <a:extLst>
                    <a:ext uri="{FF2B5EF4-FFF2-40B4-BE49-F238E27FC236}">
                      <a16:creationId xmlns:a16="http://schemas.microsoft.com/office/drawing/2014/main" id="{D4F5DAF5-EEDF-2C65-A4E4-CF6BE046C1A2}"/>
                    </a:ext>
                  </a:extLst>
                </p:cNvPr>
                <p:cNvSpPr txBox="1"/>
                <p:nvPr/>
              </p:nvSpPr>
              <p:spPr>
                <a:xfrm>
                  <a:off x="952478" y="3946128"/>
                  <a:ext cx="334212" cy="36933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0B0004020202020204"/>
                      <a:ea typeface="+mn-ea"/>
                      <a:cs typeface="+mn-cs"/>
                    </a:rPr>
                    <a:t>4</a:t>
                  </a:r>
                </a:p>
              </p:txBody>
            </p:sp>
          </p:grpSp>
          <p:sp>
            <p:nvSpPr>
              <p:cNvPr id="19" name="TextBox 18">
                <a:extLst>
                  <a:ext uri="{FF2B5EF4-FFF2-40B4-BE49-F238E27FC236}">
                    <a16:creationId xmlns:a16="http://schemas.microsoft.com/office/drawing/2014/main" id="{596F62E6-0116-BB6A-3816-C15F15676AB4}"/>
                  </a:ext>
                </a:extLst>
              </p:cNvPr>
              <p:cNvSpPr txBox="1"/>
              <p:nvPr/>
            </p:nvSpPr>
            <p:spPr>
              <a:xfrm>
                <a:off x="1656543" y="2473805"/>
                <a:ext cx="3438484" cy="132343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a:t>Transition with bride in Terry Costa dress in front of Shannon Leahy’s designed wedding venue.</a:t>
                </a:r>
              </a:p>
            </p:txBody>
          </p:sp>
        </p:grpSp>
        <p:sp>
          <p:nvSpPr>
            <p:cNvPr id="23" name="Rectangle 22">
              <a:extLst>
                <a:ext uri="{FF2B5EF4-FFF2-40B4-BE49-F238E27FC236}">
                  <a16:creationId xmlns:a16="http://schemas.microsoft.com/office/drawing/2014/main" id="{6BFCB800-FEBC-CC1B-5EED-D9878DF58D62}"/>
                </a:ext>
              </a:extLst>
            </p:cNvPr>
            <p:cNvSpPr/>
            <p:nvPr/>
          </p:nvSpPr>
          <p:spPr>
            <a:xfrm>
              <a:off x="505957" y="2517913"/>
              <a:ext cx="3438484" cy="146758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5586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6BE9C-78F4-8927-0410-F6E24D57BCD8}"/>
              </a:ext>
            </a:extLst>
          </p:cNvPr>
          <p:cNvSpPr>
            <a:spLocks noGrp="1"/>
          </p:cNvSpPr>
          <p:nvPr>
            <p:ph type="title"/>
          </p:nvPr>
        </p:nvSpPr>
        <p:spPr/>
        <p:txBody>
          <a:bodyPr/>
          <a:lstStyle/>
          <a:p>
            <a:r>
              <a:rPr lang="en-US"/>
              <a:t>Influencer Campaign</a:t>
            </a:r>
            <a:endParaRPr lang="en-US">
              <a:highlight>
                <a:srgbClr val="FFFF00"/>
              </a:highlight>
            </a:endParaRPr>
          </a:p>
        </p:txBody>
      </p:sp>
      <p:sp>
        <p:nvSpPr>
          <p:cNvPr id="3" name="Content Placeholder 2">
            <a:extLst>
              <a:ext uri="{FF2B5EF4-FFF2-40B4-BE49-F238E27FC236}">
                <a16:creationId xmlns:a16="http://schemas.microsoft.com/office/drawing/2014/main" id="{B2833CC2-372D-BD98-004E-D67D1E244631}"/>
              </a:ext>
            </a:extLst>
          </p:cNvPr>
          <p:cNvSpPr>
            <a:spLocks noGrp="1"/>
          </p:cNvSpPr>
          <p:nvPr>
            <p:ph idx="1"/>
          </p:nvPr>
        </p:nvSpPr>
        <p:spPr>
          <a:xfrm>
            <a:off x="838200" y="1825625"/>
            <a:ext cx="10515600" cy="4529467"/>
          </a:xfrm>
        </p:spPr>
        <p:txBody>
          <a:bodyPr vert="horz" lIns="91440" tIns="45720" rIns="91440" bIns="45720" rtlCol="0" anchor="t">
            <a:normAutofit fontScale="70000" lnSpcReduction="20000"/>
          </a:bodyPr>
          <a:lstStyle/>
          <a:p>
            <a:pPr marL="0" indent="0">
              <a:buNone/>
            </a:pPr>
            <a:r>
              <a:rPr lang="en-US" b="1"/>
              <a:t>To amplify the video on the other 2 platforms (TikTok and Pinterest):</a:t>
            </a:r>
            <a:endParaRPr lang="en-US"/>
          </a:p>
          <a:p>
            <a:r>
              <a:rPr lang="en-US"/>
              <a:t>Repost the influencer's video to the Terry Costa accounts on the other 2 platforms.</a:t>
            </a:r>
          </a:p>
          <a:p>
            <a:r>
              <a:rPr lang="en-US"/>
              <a:t>Include relevant, popular tags such as:</a:t>
            </a:r>
          </a:p>
          <a:p>
            <a:pPr marL="0" indent="0">
              <a:buNone/>
            </a:pPr>
            <a:endParaRPr lang="en-US">
              <a:ea typeface="+mn-lt"/>
              <a:cs typeface="+mn-lt"/>
            </a:endParaRPr>
          </a:p>
          <a:p>
            <a:pPr marL="0" indent="0">
              <a:buNone/>
            </a:pPr>
            <a:endParaRPr lang="en-US" b="1"/>
          </a:p>
          <a:p>
            <a:pPr marL="0" indent="0">
              <a:buNone/>
            </a:pPr>
            <a:endParaRPr lang="en-US" b="1"/>
          </a:p>
          <a:p>
            <a:pPr marL="0" indent="0">
              <a:buNone/>
            </a:pPr>
            <a:endParaRPr lang="en-US" b="1"/>
          </a:p>
          <a:p>
            <a:pPr marL="0" indent="0">
              <a:buNone/>
            </a:pPr>
            <a:endParaRPr lang="en-US" b="1"/>
          </a:p>
          <a:p>
            <a:pPr marL="0" indent="0">
              <a:buNone/>
            </a:pPr>
            <a:endParaRPr lang="en-US" b="1"/>
          </a:p>
          <a:p>
            <a:pPr marL="0" indent="0">
              <a:buNone/>
            </a:pPr>
            <a:endParaRPr lang="en-US" b="1"/>
          </a:p>
          <a:p>
            <a:pPr marL="0" indent="0">
              <a:buNone/>
            </a:pPr>
            <a:r>
              <a:rPr lang="en-US" b="1"/>
              <a:t>To drive users to Terry Costa's owned content, the link in the video description will direct to the Terry Costa website landing page.</a:t>
            </a:r>
          </a:p>
          <a:p>
            <a:r>
              <a:rPr lang="en-US"/>
              <a:t>Preference is website (owned content) over selling on a social media shop</a:t>
            </a:r>
          </a:p>
        </p:txBody>
      </p:sp>
      <p:sp>
        <p:nvSpPr>
          <p:cNvPr id="5" name="Content Placeholder 2">
            <a:extLst>
              <a:ext uri="{FF2B5EF4-FFF2-40B4-BE49-F238E27FC236}">
                <a16:creationId xmlns:a16="http://schemas.microsoft.com/office/drawing/2014/main" id="{FE57E369-44C0-1C7B-5695-007E209F2F21}"/>
              </a:ext>
            </a:extLst>
          </p:cNvPr>
          <p:cNvSpPr txBox="1">
            <a:spLocks/>
          </p:cNvSpPr>
          <p:nvPr/>
        </p:nvSpPr>
        <p:spPr>
          <a:xfrm>
            <a:off x="-1103" y="6585363"/>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black"/>
                </a:solidFill>
                <a:effectLst/>
                <a:uLnTx/>
                <a:uFillTx/>
                <a:latin typeface="Aptos" panose="020B0004020202020204"/>
                <a:ea typeface="+mn-ea"/>
                <a:cs typeface="+mn-cs"/>
              </a:rPr>
              <a:t>Group 01 – Part 2</a:t>
            </a:r>
            <a:endParaRPr kumimoji="0" lang="en-US" sz="2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4" name="Slide Number Placeholder 3">
            <a:extLst>
              <a:ext uri="{FF2B5EF4-FFF2-40B4-BE49-F238E27FC236}">
                <a16:creationId xmlns:a16="http://schemas.microsoft.com/office/drawing/2014/main" id="{81D55D7C-1269-4355-8461-ED07C3EA5D34}"/>
              </a:ext>
            </a:extLst>
          </p:cNvPr>
          <p:cNvSpPr>
            <a:spLocks noGrp="1"/>
          </p:cNvSpPr>
          <p:nvPr>
            <p:ph type="sldNum" sz="quarter" idx="12"/>
          </p:nvPr>
        </p:nvSpPr>
        <p:spPr/>
        <p:txBody>
          <a:bodyPr/>
          <a:lstStyle/>
          <a:p>
            <a:fld id="{330EA680-D336-4FF7-8B7A-9848BB0A1C32}" type="slidenum">
              <a:rPr lang="en-US" smtClean="0"/>
              <a:t>18</a:t>
            </a:fld>
            <a:endParaRPr lang="en-US"/>
          </a:p>
        </p:txBody>
      </p:sp>
      <p:graphicFrame>
        <p:nvGraphicFramePr>
          <p:cNvPr id="6" name="Table 5">
            <a:extLst>
              <a:ext uri="{FF2B5EF4-FFF2-40B4-BE49-F238E27FC236}">
                <a16:creationId xmlns:a16="http://schemas.microsoft.com/office/drawing/2014/main" id="{37A011A3-0DA3-9160-21C4-08A735D62C1E}"/>
              </a:ext>
            </a:extLst>
          </p:cNvPr>
          <p:cNvGraphicFramePr>
            <a:graphicFrameLocks noGrp="1"/>
          </p:cNvGraphicFramePr>
          <p:nvPr>
            <p:extLst>
              <p:ext uri="{D42A27DB-BD31-4B8C-83A1-F6EECF244321}">
                <p14:modId xmlns:p14="http://schemas.microsoft.com/office/powerpoint/2010/main" val="1231416022"/>
              </p:ext>
            </p:extLst>
          </p:nvPr>
        </p:nvGraphicFramePr>
        <p:xfrm>
          <a:off x="1219992" y="2790662"/>
          <a:ext cx="8168640" cy="2194560"/>
        </p:xfrm>
        <a:graphic>
          <a:graphicData uri="http://schemas.openxmlformats.org/drawingml/2006/table">
            <a:tbl>
              <a:tblPr firstRow="1" bandRow="1">
                <a:tableStyleId>{073A0DAA-6AF3-43AB-8588-CEC1D06C72B9}</a:tableStyleId>
              </a:tblPr>
              <a:tblGrid>
                <a:gridCol w="4084320">
                  <a:extLst>
                    <a:ext uri="{9D8B030D-6E8A-4147-A177-3AD203B41FA5}">
                      <a16:colId xmlns:a16="http://schemas.microsoft.com/office/drawing/2014/main" val="1536825780"/>
                    </a:ext>
                  </a:extLst>
                </a:gridCol>
                <a:gridCol w="4084320">
                  <a:extLst>
                    <a:ext uri="{9D8B030D-6E8A-4147-A177-3AD203B41FA5}">
                      <a16:colId xmlns:a16="http://schemas.microsoft.com/office/drawing/2014/main" val="4113589449"/>
                    </a:ext>
                  </a:extLst>
                </a:gridCol>
              </a:tblGrid>
              <a:tr h="240082">
                <a:tc>
                  <a:txBody>
                    <a:bodyPr/>
                    <a:lstStyle/>
                    <a:p>
                      <a:r>
                        <a:rPr lang="en-US" sz="1600" u="sng">
                          <a:solidFill>
                            <a:schemeClr val="tx1"/>
                          </a:solidFill>
                        </a:rPr>
                        <a:t>Keyword Tags</a:t>
                      </a:r>
                    </a:p>
                  </a:txBody>
                  <a:tcPr marL="0" marR="0" marT="0" marB="0">
                    <a:lnL w="0">
                      <a:noFill/>
                    </a:lnL>
                    <a:lnR w="0">
                      <a:noFill/>
                    </a:lnR>
                    <a:lnT w="0">
                      <a:noFill/>
                    </a:lnT>
                    <a:lnB w="0">
                      <a:noFill/>
                    </a:lnB>
                    <a:solidFill>
                      <a:schemeClr val="bg1"/>
                    </a:solidFill>
                  </a:tcPr>
                </a:tc>
                <a:tc>
                  <a:txBody>
                    <a:bodyPr/>
                    <a:lstStyle/>
                    <a:p>
                      <a:r>
                        <a:rPr lang="en-US" sz="1600" u="sng">
                          <a:solidFill>
                            <a:schemeClr val="tx1"/>
                          </a:solidFill>
                        </a:rPr>
                        <a:t>Avg. Monthly Searches</a:t>
                      </a:r>
                      <a:r>
                        <a:rPr lang="en-US" sz="1600" b="0" u="none">
                          <a:solidFill>
                            <a:schemeClr val="tx1"/>
                          </a:solidFill>
                        </a:rPr>
                        <a:t> *</a:t>
                      </a:r>
                      <a:endParaRPr lang="en-US" sz="1600" u="sng">
                        <a:solidFill>
                          <a:schemeClr val="tx1"/>
                        </a:solidFill>
                      </a:endParaRPr>
                    </a:p>
                  </a:txBody>
                  <a:tcPr marL="0" marR="0" marT="0" marB="0">
                    <a:lnL w="0">
                      <a:noFill/>
                    </a:lnL>
                    <a:lnR w="0">
                      <a:noFill/>
                    </a:lnR>
                    <a:lnT w="0">
                      <a:noFill/>
                    </a:lnT>
                    <a:lnB w="0">
                      <a:noFill/>
                    </a:lnB>
                    <a:solidFill>
                      <a:schemeClr val="bg1"/>
                    </a:solidFill>
                  </a:tcPr>
                </a:tc>
                <a:extLst>
                  <a:ext uri="{0D108BD9-81ED-4DB2-BD59-A6C34878D82A}">
                    <a16:rowId xmlns:a16="http://schemas.microsoft.com/office/drawing/2014/main" val="1350712367"/>
                  </a:ext>
                </a:extLst>
              </a:tr>
              <a:tr h="208767">
                <a:tc>
                  <a:txBody>
                    <a:bodyPr/>
                    <a:lstStyle/>
                    <a:p>
                      <a:pPr marL="285750" indent="-285750">
                        <a:buFont typeface="Arial"/>
                        <a:buChar char="•"/>
                      </a:pPr>
                      <a:r>
                        <a:rPr lang="en-US" sz="1600">
                          <a:solidFill>
                            <a:schemeClr val="tx1"/>
                          </a:solidFill>
                        </a:rPr>
                        <a:t>Wedding Dresses</a:t>
                      </a:r>
                    </a:p>
                  </a:txBody>
                  <a:tcPr marL="0" marR="0" marT="0" marB="0">
                    <a:lnL w="0">
                      <a:noFill/>
                    </a:lnL>
                    <a:lnR w="0">
                      <a:noFill/>
                    </a:lnR>
                    <a:lnT w="0">
                      <a:noFill/>
                    </a:lnT>
                    <a:lnB w="0">
                      <a:noFill/>
                    </a:lnB>
                    <a:solidFill>
                      <a:schemeClr val="bg1"/>
                    </a:solidFill>
                  </a:tcPr>
                </a:tc>
                <a:tc>
                  <a:txBody>
                    <a:bodyPr/>
                    <a:lstStyle/>
                    <a:p>
                      <a:r>
                        <a:rPr lang="en-US" sz="1600">
                          <a:solidFill>
                            <a:schemeClr val="tx1"/>
                          </a:solidFill>
                        </a:rPr>
                        <a:t>(100K – 1M)</a:t>
                      </a:r>
                    </a:p>
                  </a:txBody>
                  <a:tcPr marL="0" marR="0" marT="0" marB="0">
                    <a:lnL w="0">
                      <a:noFill/>
                    </a:lnL>
                    <a:lnR w="0">
                      <a:noFill/>
                    </a:lnR>
                    <a:lnT w="0">
                      <a:noFill/>
                    </a:lnT>
                    <a:lnB w="0">
                      <a:noFill/>
                    </a:lnB>
                    <a:solidFill>
                      <a:schemeClr val="bg1"/>
                    </a:solidFill>
                  </a:tcPr>
                </a:tc>
                <a:extLst>
                  <a:ext uri="{0D108BD9-81ED-4DB2-BD59-A6C34878D82A}">
                    <a16:rowId xmlns:a16="http://schemas.microsoft.com/office/drawing/2014/main" val="2966528859"/>
                  </a:ext>
                </a:extLst>
              </a:tr>
              <a:tr h="208767">
                <a:tc>
                  <a:txBody>
                    <a:bodyPr/>
                    <a:lstStyle/>
                    <a:p>
                      <a:pPr marL="285750" indent="-285750">
                        <a:buFont typeface="Arial"/>
                        <a:buChar char="•"/>
                      </a:pPr>
                      <a:r>
                        <a:rPr lang="en-US" sz="1600">
                          <a:solidFill>
                            <a:schemeClr val="tx1"/>
                          </a:solidFill>
                        </a:rPr>
                        <a:t>Bridal shops near me</a:t>
                      </a:r>
                    </a:p>
                  </a:txBody>
                  <a:tcPr marL="0" marR="0" marT="0" marB="0">
                    <a:lnL w="0">
                      <a:noFill/>
                    </a:lnL>
                    <a:lnR w="0">
                      <a:noFill/>
                    </a:lnR>
                    <a:lnT w="0">
                      <a:noFill/>
                    </a:lnT>
                    <a:lnB w="0">
                      <a:noFill/>
                    </a:lnB>
                    <a:solidFill>
                      <a:schemeClr val="bg1"/>
                    </a:solidFill>
                  </a:tcPr>
                </a:tc>
                <a:tc>
                  <a:txBody>
                    <a:bodyPr/>
                    <a:lstStyle/>
                    <a:p>
                      <a:pPr lvl="0">
                        <a:buNone/>
                      </a:pPr>
                      <a:r>
                        <a:rPr lang="en-US" sz="1600" b="0" i="0" u="none" strike="noStrike" noProof="0">
                          <a:solidFill>
                            <a:schemeClr val="tx1"/>
                          </a:solidFill>
                          <a:latin typeface="Aptos"/>
                        </a:rPr>
                        <a:t>(100K – 1M)</a:t>
                      </a:r>
                      <a:endParaRPr lang="en-US" sz="1600"/>
                    </a:p>
                  </a:txBody>
                  <a:tcPr marL="0" marR="0" marT="0" marB="0">
                    <a:lnL w="0">
                      <a:noFill/>
                    </a:lnL>
                    <a:lnR w="0">
                      <a:noFill/>
                    </a:lnR>
                    <a:lnT w="0">
                      <a:noFill/>
                    </a:lnT>
                    <a:lnB w="0">
                      <a:noFill/>
                    </a:lnB>
                    <a:solidFill>
                      <a:schemeClr val="bg1"/>
                    </a:solidFill>
                  </a:tcPr>
                </a:tc>
                <a:extLst>
                  <a:ext uri="{0D108BD9-81ED-4DB2-BD59-A6C34878D82A}">
                    <a16:rowId xmlns:a16="http://schemas.microsoft.com/office/drawing/2014/main" val="271250400"/>
                  </a:ext>
                </a:extLst>
              </a:tr>
              <a:tr h="208767">
                <a:tc>
                  <a:txBody>
                    <a:bodyPr/>
                    <a:lstStyle/>
                    <a:p>
                      <a:pPr marL="285750" indent="-285750">
                        <a:buFont typeface="Arial"/>
                        <a:buChar char="•"/>
                      </a:pPr>
                      <a:r>
                        <a:rPr lang="en-US" sz="1600">
                          <a:solidFill>
                            <a:schemeClr val="tx1"/>
                          </a:solidFill>
                        </a:rPr>
                        <a:t>Bridal dresses</a:t>
                      </a:r>
                    </a:p>
                  </a:txBody>
                  <a:tcPr marL="0" marR="0" marT="0" marB="0">
                    <a:lnL w="0">
                      <a:noFill/>
                    </a:lnL>
                    <a:lnR w="0">
                      <a:noFill/>
                    </a:lnR>
                    <a:lnT w="0">
                      <a:noFill/>
                    </a:lnT>
                    <a:lnB w="0">
                      <a:noFill/>
                    </a:lnB>
                    <a:solidFill>
                      <a:schemeClr val="bg1"/>
                    </a:solidFill>
                  </a:tcPr>
                </a:tc>
                <a:tc>
                  <a:txBody>
                    <a:bodyPr/>
                    <a:lstStyle/>
                    <a:p>
                      <a:pPr lvl="0">
                        <a:buNone/>
                      </a:pPr>
                      <a:r>
                        <a:rPr lang="en-US" sz="1600" b="0" i="0" u="none" strike="noStrike" noProof="0">
                          <a:solidFill>
                            <a:schemeClr val="tx1"/>
                          </a:solidFill>
                          <a:latin typeface="Aptos"/>
                        </a:rPr>
                        <a:t>(10K – 100K)</a:t>
                      </a:r>
                      <a:endParaRPr lang="en-US" sz="1600"/>
                    </a:p>
                  </a:txBody>
                  <a:tcPr marL="0" marR="0" marT="0" marB="0">
                    <a:lnL w="0">
                      <a:noFill/>
                    </a:lnL>
                    <a:lnR w="0">
                      <a:noFill/>
                    </a:lnR>
                    <a:lnT w="0">
                      <a:noFill/>
                    </a:lnT>
                    <a:lnB w="0">
                      <a:noFill/>
                    </a:lnB>
                    <a:solidFill>
                      <a:schemeClr val="bg1"/>
                    </a:solidFill>
                  </a:tcPr>
                </a:tc>
                <a:extLst>
                  <a:ext uri="{0D108BD9-81ED-4DB2-BD59-A6C34878D82A}">
                    <a16:rowId xmlns:a16="http://schemas.microsoft.com/office/drawing/2014/main" val="3077792186"/>
                  </a:ext>
                </a:extLst>
              </a:tr>
              <a:tr h="208767">
                <a:tc>
                  <a:txBody>
                    <a:bodyPr/>
                    <a:lstStyle/>
                    <a:p>
                      <a:pPr marL="285750" lvl="0" indent="-285750">
                        <a:buFont typeface="Arial"/>
                        <a:buChar char="•"/>
                      </a:pPr>
                      <a:r>
                        <a:rPr lang="en-US" sz="1600">
                          <a:solidFill>
                            <a:schemeClr val="tx1"/>
                          </a:solidFill>
                        </a:rPr>
                        <a:t>Bridal dresses near me</a:t>
                      </a:r>
                    </a:p>
                  </a:txBody>
                  <a:tcPr marL="0" marR="0" marT="0" marB="0">
                    <a:lnL w="0">
                      <a:noFill/>
                    </a:lnL>
                    <a:lnR w="0">
                      <a:noFill/>
                    </a:lnR>
                    <a:lnT w="0">
                      <a:noFill/>
                    </a:lnT>
                    <a:lnB w="0">
                      <a:noFill/>
                    </a:lnB>
                    <a:solidFill>
                      <a:schemeClr val="bg1"/>
                    </a:solidFill>
                  </a:tcPr>
                </a:tc>
                <a:tc>
                  <a:txBody>
                    <a:bodyPr/>
                    <a:lstStyle/>
                    <a:p>
                      <a:pPr lvl="0">
                        <a:buNone/>
                      </a:pPr>
                      <a:r>
                        <a:rPr lang="en-US" sz="1600" b="0" i="0" u="none" strike="noStrike" noProof="0">
                          <a:solidFill>
                            <a:schemeClr val="tx1"/>
                          </a:solidFill>
                          <a:latin typeface="Aptos"/>
                        </a:rPr>
                        <a:t>(10K – 100K)</a:t>
                      </a:r>
                      <a:endParaRPr lang="en-US" sz="1600"/>
                    </a:p>
                  </a:txBody>
                  <a:tcPr marL="0" marR="0" marT="0" marB="0">
                    <a:lnL w="0">
                      <a:noFill/>
                    </a:lnL>
                    <a:lnR w="0">
                      <a:noFill/>
                    </a:lnR>
                    <a:lnT w="0">
                      <a:noFill/>
                    </a:lnT>
                    <a:lnB w="0">
                      <a:noFill/>
                    </a:lnB>
                    <a:solidFill>
                      <a:schemeClr val="bg1"/>
                    </a:solidFill>
                  </a:tcPr>
                </a:tc>
                <a:extLst>
                  <a:ext uri="{0D108BD9-81ED-4DB2-BD59-A6C34878D82A}">
                    <a16:rowId xmlns:a16="http://schemas.microsoft.com/office/drawing/2014/main" val="3074049379"/>
                  </a:ext>
                </a:extLst>
              </a:tr>
              <a:tr h="208767">
                <a:tc>
                  <a:txBody>
                    <a:bodyPr/>
                    <a:lstStyle/>
                    <a:p>
                      <a:pPr marL="285750" indent="-285750">
                        <a:buFont typeface="Arial"/>
                        <a:buChar char="•"/>
                      </a:pPr>
                      <a:r>
                        <a:rPr lang="en-US" sz="1600">
                          <a:solidFill>
                            <a:schemeClr val="tx1"/>
                          </a:solidFill>
                        </a:rPr>
                        <a:t>Bridal shops</a:t>
                      </a:r>
                    </a:p>
                  </a:txBody>
                  <a:tcPr marL="0" marR="0" marT="0" marB="0">
                    <a:lnL w="0">
                      <a:noFill/>
                    </a:lnL>
                    <a:lnR w="0">
                      <a:noFill/>
                    </a:lnR>
                    <a:lnT w="0">
                      <a:noFill/>
                    </a:lnT>
                    <a:lnB w="0">
                      <a:noFill/>
                    </a:lnB>
                    <a:solidFill>
                      <a:schemeClr val="bg1"/>
                    </a:solidFill>
                  </a:tcPr>
                </a:tc>
                <a:tc>
                  <a:txBody>
                    <a:bodyPr/>
                    <a:lstStyle/>
                    <a:p>
                      <a:pPr lvl="0">
                        <a:buNone/>
                      </a:pPr>
                      <a:r>
                        <a:rPr lang="en-US" sz="1600" b="0" i="0" u="none" strike="noStrike" noProof="0">
                          <a:solidFill>
                            <a:schemeClr val="tx1"/>
                          </a:solidFill>
                          <a:latin typeface="Aptos"/>
                        </a:rPr>
                        <a:t>(10K – 100K)</a:t>
                      </a:r>
                      <a:endParaRPr lang="en-US" sz="1600"/>
                    </a:p>
                  </a:txBody>
                  <a:tcPr marL="0" marR="0" marT="0" marB="0">
                    <a:lnL w="0">
                      <a:noFill/>
                    </a:lnL>
                    <a:lnR w="0">
                      <a:noFill/>
                    </a:lnR>
                    <a:lnT w="0">
                      <a:noFill/>
                    </a:lnT>
                    <a:lnB w="0">
                      <a:noFill/>
                    </a:lnB>
                    <a:solidFill>
                      <a:schemeClr val="bg1"/>
                    </a:solidFill>
                  </a:tcPr>
                </a:tc>
                <a:extLst>
                  <a:ext uri="{0D108BD9-81ED-4DB2-BD59-A6C34878D82A}">
                    <a16:rowId xmlns:a16="http://schemas.microsoft.com/office/drawing/2014/main" val="1569816622"/>
                  </a:ext>
                </a:extLst>
              </a:tr>
              <a:tr h="208767">
                <a:tc>
                  <a:txBody>
                    <a:bodyPr/>
                    <a:lstStyle/>
                    <a:p>
                      <a:pPr marL="285750" indent="-285750">
                        <a:buFont typeface="Arial"/>
                        <a:buChar char="•"/>
                      </a:pPr>
                      <a:r>
                        <a:rPr lang="en-US" sz="1600">
                          <a:solidFill>
                            <a:schemeClr val="tx1"/>
                          </a:solidFill>
                        </a:rPr>
                        <a:t>Bridal gowns</a:t>
                      </a:r>
                    </a:p>
                  </a:txBody>
                  <a:tcPr marL="0" marR="0" marT="0" marB="0">
                    <a:lnL w="0">
                      <a:noFill/>
                    </a:lnL>
                    <a:lnR w="0">
                      <a:noFill/>
                    </a:lnR>
                    <a:lnT w="0">
                      <a:noFill/>
                    </a:lnT>
                    <a:lnB w="0">
                      <a:noFill/>
                    </a:lnB>
                    <a:solidFill>
                      <a:schemeClr val="bg1"/>
                    </a:solidFill>
                  </a:tcPr>
                </a:tc>
                <a:tc>
                  <a:txBody>
                    <a:bodyPr/>
                    <a:lstStyle/>
                    <a:p>
                      <a:pPr lvl="0">
                        <a:buNone/>
                      </a:pPr>
                      <a:r>
                        <a:rPr lang="en-US" sz="1600" b="0" i="0" u="none" strike="noStrike" noProof="0">
                          <a:solidFill>
                            <a:schemeClr val="tx1"/>
                          </a:solidFill>
                          <a:latin typeface="Aptos"/>
                        </a:rPr>
                        <a:t>(10K – 100K)</a:t>
                      </a:r>
                      <a:endParaRPr lang="en-US" sz="1600"/>
                    </a:p>
                  </a:txBody>
                  <a:tcPr marL="0" marR="0" marT="0" marB="0">
                    <a:lnL w="0">
                      <a:noFill/>
                    </a:lnL>
                    <a:lnR w="0">
                      <a:noFill/>
                    </a:lnR>
                    <a:lnT w="0">
                      <a:noFill/>
                    </a:lnT>
                    <a:lnB w="0">
                      <a:noFill/>
                    </a:lnB>
                    <a:solidFill>
                      <a:schemeClr val="bg1"/>
                    </a:solidFill>
                  </a:tcPr>
                </a:tc>
                <a:extLst>
                  <a:ext uri="{0D108BD9-81ED-4DB2-BD59-A6C34878D82A}">
                    <a16:rowId xmlns:a16="http://schemas.microsoft.com/office/drawing/2014/main" val="1595128772"/>
                  </a:ext>
                </a:extLst>
              </a:tr>
              <a:tr h="208767">
                <a:tc>
                  <a:txBody>
                    <a:bodyPr/>
                    <a:lstStyle/>
                    <a:p>
                      <a:pPr marL="285750" indent="-285750">
                        <a:buFont typeface="Arial"/>
                        <a:buChar char="•"/>
                      </a:pPr>
                      <a:r>
                        <a:rPr lang="en-US" sz="1600">
                          <a:solidFill>
                            <a:schemeClr val="tx1"/>
                          </a:solidFill>
                        </a:rPr>
                        <a:t>Wedding gowns</a:t>
                      </a:r>
                    </a:p>
                  </a:txBody>
                  <a:tcPr marL="0" marR="0" marT="0" marB="0">
                    <a:lnL w="0">
                      <a:noFill/>
                    </a:lnL>
                    <a:lnR w="0">
                      <a:noFill/>
                    </a:lnR>
                    <a:lnT w="0">
                      <a:noFill/>
                    </a:lnT>
                    <a:lnB w="0">
                      <a:noFill/>
                    </a:lnB>
                    <a:solidFill>
                      <a:schemeClr val="bg1"/>
                    </a:solidFill>
                  </a:tcPr>
                </a:tc>
                <a:tc>
                  <a:txBody>
                    <a:bodyPr/>
                    <a:lstStyle/>
                    <a:p>
                      <a:pPr lvl="0">
                        <a:buNone/>
                      </a:pPr>
                      <a:r>
                        <a:rPr lang="en-US" sz="1600" b="0" i="0" u="none" strike="noStrike" noProof="0">
                          <a:solidFill>
                            <a:schemeClr val="tx1"/>
                          </a:solidFill>
                          <a:latin typeface="Aptos"/>
                        </a:rPr>
                        <a:t>(10K – 100K)</a:t>
                      </a:r>
                      <a:endParaRPr lang="en-US" sz="1600"/>
                    </a:p>
                  </a:txBody>
                  <a:tcPr marL="0" marR="0" marT="0" marB="0">
                    <a:lnL w="0">
                      <a:noFill/>
                    </a:lnL>
                    <a:lnR w="0">
                      <a:noFill/>
                    </a:lnR>
                    <a:lnT w="0">
                      <a:noFill/>
                    </a:lnT>
                    <a:lnB w="0">
                      <a:noFill/>
                    </a:lnB>
                    <a:solidFill>
                      <a:schemeClr val="bg1"/>
                    </a:solidFill>
                  </a:tcPr>
                </a:tc>
                <a:extLst>
                  <a:ext uri="{0D108BD9-81ED-4DB2-BD59-A6C34878D82A}">
                    <a16:rowId xmlns:a16="http://schemas.microsoft.com/office/drawing/2014/main" val="542756542"/>
                  </a:ext>
                </a:extLst>
              </a:tr>
              <a:tr h="208767">
                <a:tc>
                  <a:txBody>
                    <a:bodyPr/>
                    <a:lstStyle/>
                    <a:p>
                      <a:pPr marL="285750" indent="-285750">
                        <a:buFont typeface="Arial"/>
                        <a:buChar char="•"/>
                      </a:pPr>
                      <a:r>
                        <a:rPr lang="en-US" sz="1600">
                          <a:solidFill>
                            <a:schemeClr val="tx1"/>
                          </a:solidFill>
                        </a:rPr>
                        <a:t>Elegant bridal dresses</a:t>
                      </a:r>
                    </a:p>
                  </a:txBody>
                  <a:tcPr marL="0" marR="0" marT="0" marB="0">
                    <a:lnL w="0">
                      <a:noFill/>
                    </a:lnL>
                    <a:lnR w="0">
                      <a:noFill/>
                    </a:lnR>
                    <a:lnT w="0">
                      <a:noFill/>
                    </a:lnT>
                    <a:lnB w="0">
                      <a:noFill/>
                    </a:lnB>
                    <a:solidFill>
                      <a:schemeClr val="bg1"/>
                    </a:solidFill>
                  </a:tcPr>
                </a:tc>
                <a:tc>
                  <a:txBody>
                    <a:bodyPr/>
                    <a:lstStyle/>
                    <a:p>
                      <a:pPr lvl="0">
                        <a:buNone/>
                      </a:pPr>
                      <a:r>
                        <a:rPr lang="en-US" sz="1600" b="0" i="0" u="none" strike="noStrike" noProof="0">
                          <a:solidFill>
                            <a:schemeClr val="tx1"/>
                          </a:solidFill>
                          <a:latin typeface="Aptos"/>
                        </a:rPr>
                        <a:t>(10K – 100K)</a:t>
                      </a:r>
                      <a:endParaRPr lang="en-US" sz="1600"/>
                    </a:p>
                  </a:txBody>
                  <a:tcPr marL="0" marR="0" marT="0" marB="0">
                    <a:lnL w="0">
                      <a:noFill/>
                    </a:lnL>
                    <a:lnR w="0">
                      <a:noFill/>
                    </a:lnR>
                    <a:lnT w="0">
                      <a:noFill/>
                    </a:lnT>
                    <a:lnB w="0">
                      <a:noFill/>
                    </a:lnB>
                    <a:solidFill>
                      <a:schemeClr val="bg1"/>
                    </a:solidFill>
                  </a:tcPr>
                </a:tc>
                <a:extLst>
                  <a:ext uri="{0D108BD9-81ED-4DB2-BD59-A6C34878D82A}">
                    <a16:rowId xmlns:a16="http://schemas.microsoft.com/office/drawing/2014/main" val="721212066"/>
                  </a:ext>
                </a:extLst>
              </a:tr>
            </a:tbl>
          </a:graphicData>
        </a:graphic>
      </p:graphicFrame>
      <p:sp>
        <p:nvSpPr>
          <p:cNvPr id="7" name="TextBox 6">
            <a:extLst>
              <a:ext uri="{FF2B5EF4-FFF2-40B4-BE49-F238E27FC236}">
                <a16:creationId xmlns:a16="http://schemas.microsoft.com/office/drawing/2014/main" id="{872F8915-C6A7-4483-8F1C-983F1A0319E7}"/>
              </a:ext>
            </a:extLst>
          </p:cNvPr>
          <p:cNvSpPr txBox="1"/>
          <p:nvPr/>
        </p:nvSpPr>
        <p:spPr>
          <a:xfrm>
            <a:off x="302712" y="6356958"/>
            <a:ext cx="364089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*Source: Google Ads Keyword Planner</a:t>
            </a:r>
          </a:p>
        </p:txBody>
      </p:sp>
    </p:spTree>
    <p:extLst>
      <p:ext uri="{BB962C8B-B14F-4D97-AF65-F5344CB8AC3E}">
        <p14:creationId xmlns:p14="http://schemas.microsoft.com/office/powerpoint/2010/main" val="117989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97DD-D104-77AD-74B9-E4D4C55BE620}"/>
              </a:ext>
            </a:extLst>
          </p:cNvPr>
          <p:cNvSpPr>
            <a:spLocks noGrp="1"/>
          </p:cNvSpPr>
          <p:nvPr>
            <p:ph type="title"/>
          </p:nvPr>
        </p:nvSpPr>
        <p:spPr>
          <a:xfrm>
            <a:off x="753533" y="64088"/>
            <a:ext cx="10515600" cy="835706"/>
          </a:xfrm>
        </p:spPr>
        <p:txBody>
          <a:bodyPr/>
          <a:lstStyle/>
          <a:p>
            <a:pPr algn="ctr"/>
            <a:r>
              <a:rPr lang="en-US">
                <a:latin typeface="Aptos"/>
                <a:cs typeface="Times New Roman"/>
              </a:rPr>
              <a:t>Landing Page</a:t>
            </a:r>
            <a:endParaRPr lang="en-US">
              <a:latin typeface="Aptos"/>
            </a:endParaRPr>
          </a:p>
        </p:txBody>
      </p:sp>
      <p:sp>
        <p:nvSpPr>
          <p:cNvPr id="5" name="Content Placeholder 2">
            <a:extLst>
              <a:ext uri="{FF2B5EF4-FFF2-40B4-BE49-F238E27FC236}">
                <a16:creationId xmlns:a16="http://schemas.microsoft.com/office/drawing/2014/main" id="{FDE4E0A8-0E7B-08CA-2EDD-2E7C7BD13352}"/>
              </a:ext>
            </a:extLst>
          </p:cNvPr>
          <p:cNvSpPr txBox="1">
            <a:spLocks/>
          </p:cNvSpPr>
          <p:nvPr/>
        </p:nvSpPr>
        <p:spPr>
          <a:xfrm>
            <a:off x="-1103" y="6585363"/>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black"/>
                </a:solidFill>
                <a:effectLst/>
                <a:uLnTx/>
                <a:uFillTx/>
                <a:latin typeface="Aptos" panose="020B0004020202020204"/>
                <a:ea typeface="+mn-ea"/>
                <a:cs typeface="+mn-cs"/>
              </a:rPr>
              <a:t>Group 01 – Part 2</a:t>
            </a:r>
            <a:endParaRPr kumimoji="0" lang="en-US" sz="2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3" name="Slide Number Placeholder 2">
            <a:extLst>
              <a:ext uri="{FF2B5EF4-FFF2-40B4-BE49-F238E27FC236}">
                <a16:creationId xmlns:a16="http://schemas.microsoft.com/office/drawing/2014/main" id="{0BABC025-BE16-159E-428C-E8682C99BEA2}"/>
              </a:ext>
            </a:extLst>
          </p:cNvPr>
          <p:cNvSpPr>
            <a:spLocks noGrp="1"/>
          </p:cNvSpPr>
          <p:nvPr>
            <p:ph type="sldNum" sz="quarter" idx="12"/>
          </p:nvPr>
        </p:nvSpPr>
        <p:spPr/>
        <p:txBody>
          <a:bodyPr/>
          <a:lstStyle/>
          <a:p>
            <a:fld id="{330EA680-D336-4FF7-8B7A-9848BB0A1C32}" type="slidenum">
              <a:rPr lang="en-US" smtClean="0"/>
              <a:t>19</a:t>
            </a:fld>
            <a:endParaRPr lang="en-US"/>
          </a:p>
        </p:txBody>
      </p:sp>
      <p:sp>
        <p:nvSpPr>
          <p:cNvPr id="11" name="Rectangle 10">
            <a:extLst>
              <a:ext uri="{FF2B5EF4-FFF2-40B4-BE49-F238E27FC236}">
                <a16:creationId xmlns:a16="http://schemas.microsoft.com/office/drawing/2014/main" id="{6282480D-B309-1307-85B3-CF1E528013A9}"/>
              </a:ext>
            </a:extLst>
          </p:cNvPr>
          <p:cNvSpPr/>
          <p:nvPr/>
        </p:nvSpPr>
        <p:spPr>
          <a:xfrm>
            <a:off x="10605370" y="2432136"/>
            <a:ext cx="146136" cy="10438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dress&#10;&#10;Description automatically generated">
            <a:extLst>
              <a:ext uri="{FF2B5EF4-FFF2-40B4-BE49-F238E27FC236}">
                <a16:creationId xmlns:a16="http://schemas.microsoft.com/office/drawing/2014/main" id="{FDAB8AF2-B8EC-F1B7-4C45-4080B2023A4F}"/>
              </a:ext>
            </a:extLst>
          </p:cNvPr>
          <p:cNvPicPr>
            <a:picLocks noChangeAspect="1"/>
          </p:cNvPicPr>
          <p:nvPr/>
        </p:nvPicPr>
        <p:blipFill>
          <a:blip r:embed="rId2"/>
          <a:stretch>
            <a:fillRect/>
          </a:stretch>
        </p:blipFill>
        <p:spPr>
          <a:xfrm>
            <a:off x="1632206" y="979713"/>
            <a:ext cx="8510301" cy="5379358"/>
          </a:xfrm>
          <a:prstGeom prst="rect">
            <a:avLst/>
          </a:prstGeom>
        </p:spPr>
      </p:pic>
    </p:spTree>
    <p:extLst>
      <p:ext uri="{BB962C8B-B14F-4D97-AF65-F5344CB8AC3E}">
        <p14:creationId xmlns:p14="http://schemas.microsoft.com/office/powerpoint/2010/main" val="19842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AC62D-46A0-0BCE-1EF1-864D83F0B49A}"/>
              </a:ext>
            </a:extLst>
          </p:cNvPr>
          <p:cNvSpPr>
            <a:spLocks noGrp="1"/>
          </p:cNvSpPr>
          <p:nvPr>
            <p:ph type="title"/>
          </p:nvPr>
        </p:nvSpPr>
        <p:spPr/>
        <p:txBody>
          <a:bodyPr/>
          <a:lstStyle/>
          <a:p>
            <a:r>
              <a:rPr lang="en-US"/>
              <a:t>Client Profile</a:t>
            </a:r>
          </a:p>
        </p:txBody>
      </p:sp>
      <p:sp>
        <p:nvSpPr>
          <p:cNvPr id="3" name="Content Placeholder 2">
            <a:extLst>
              <a:ext uri="{FF2B5EF4-FFF2-40B4-BE49-F238E27FC236}">
                <a16:creationId xmlns:a16="http://schemas.microsoft.com/office/drawing/2014/main" id="{C177E216-A03E-D2C6-F8FA-B0C1C47E1A57}"/>
              </a:ext>
            </a:extLst>
          </p:cNvPr>
          <p:cNvSpPr>
            <a:spLocks noGrp="1"/>
          </p:cNvSpPr>
          <p:nvPr>
            <p:ph idx="1"/>
          </p:nvPr>
        </p:nvSpPr>
        <p:spPr/>
        <p:txBody>
          <a:bodyPr>
            <a:normAutofit fontScale="55000" lnSpcReduction="20000"/>
          </a:bodyPr>
          <a:lstStyle/>
          <a:p>
            <a:r>
              <a:rPr lang="en-US"/>
              <a:t>Terry Costa, Dallas, TX 75230</a:t>
            </a:r>
          </a:p>
          <a:p>
            <a:r>
              <a:rPr lang="en-US"/>
              <a:t>65 employees</a:t>
            </a:r>
          </a:p>
          <a:p>
            <a:r>
              <a:rPr lang="en-US"/>
              <a:t>Prom dresses, mother-of-the-bride dresses, homecoming dresses, bridal dresses, event attire</a:t>
            </a:r>
          </a:p>
          <a:p>
            <a:r>
              <a:rPr lang="en-US"/>
              <a:t>Founded in 1986</a:t>
            </a:r>
          </a:p>
          <a:p>
            <a:r>
              <a:rPr lang="en-US">
                <a:hlinkClick r:id="rId2"/>
              </a:rPr>
              <a:t>https://www.terrycosta.com/</a:t>
            </a:r>
            <a:r>
              <a:rPr lang="en-US"/>
              <a:t> </a:t>
            </a:r>
          </a:p>
          <a:p>
            <a:r>
              <a:rPr lang="en-US"/>
              <a:t>Website age: 23+ years</a:t>
            </a:r>
          </a:p>
          <a:p>
            <a:r>
              <a:rPr lang="en-US"/>
              <a:t>Social Media:</a:t>
            </a:r>
          </a:p>
          <a:p>
            <a:pPr lvl="1"/>
            <a:r>
              <a:rPr lang="en-US"/>
              <a:t>https://www.linkedin.com/company/terry-costa/</a:t>
            </a:r>
          </a:p>
          <a:p>
            <a:pPr lvl="1"/>
            <a:r>
              <a:rPr lang="en-US"/>
              <a:t>https://www.facebook.com/terrycostaprom/</a:t>
            </a:r>
          </a:p>
          <a:p>
            <a:pPr lvl="1"/>
            <a:r>
              <a:rPr lang="en-US"/>
              <a:t>https://twitter.com/terrycostabride</a:t>
            </a:r>
          </a:p>
          <a:p>
            <a:pPr lvl="1"/>
            <a:r>
              <a:rPr lang="en-US"/>
              <a:t>https://www.instagram.com/terrycostaprom/</a:t>
            </a:r>
          </a:p>
          <a:p>
            <a:pPr lvl="1"/>
            <a:r>
              <a:rPr lang="en-US">
                <a:hlinkClick r:id="rId3"/>
              </a:rPr>
              <a:t>https://www.youtube.com/c/terrycosta</a:t>
            </a:r>
            <a:endParaRPr lang="en-US"/>
          </a:p>
          <a:p>
            <a:pPr lvl="1"/>
            <a:r>
              <a:rPr lang="en-US"/>
              <a:t>https://www.tiktok.com/@terrycostaprom</a:t>
            </a:r>
          </a:p>
          <a:p>
            <a:pPr lvl="1"/>
            <a:r>
              <a:rPr lang="en-US"/>
              <a:t>https://www.pinterest.com/terrycosta/_created/</a:t>
            </a:r>
          </a:p>
          <a:p>
            <a:r>
              <a:rPr lang="en-US"/>
              <a:t>In-store sales, online sales, Terry Costa mobile truck</a:t>
            </a:r>
          </a:p>
          <a:p>
            <a:r>
              <a:rPr lang="en-US"/>
              <a:t>Direct sales for Terry Costa Exclusives and resell for prominent retailers: Sherri Hill, Allure, Maggie Sottero, Rebecca Ingram, </a:t>
            </a:r>
            <a:r>
              <a:rPr lang="en-US" err="1"/>
              <a:t>Wilderly</a:t>
            </a:r>
            <a:r>
              <a:rPr lang="en-US"/>
              <a:t>, </a:t>
            </a:r>
            <a:r>
              <a:rPr lang="en-US" err="1"/>
              <a:t>Faviana</a:t>
            </a:r>
            <a:r>
              <a:rPr lang="en-US"/>
              <a:t>, </a:t>
            </a:r>
            <a:r>
              <a:rPr lang="en-US" err="1"/>
              <a:t>Morilee</a:t>
            </a:r>
            <a:r>
              <a:rPr lang="en-US"/>
              <a:t>, Madison James, Primavera Couture, Ellie Wilde, Colors, Alyce, Dave and Johnny, and more </a:t>
            </a:r>
          </a:p>
        </p:txBody>
      </p:sp>
      <p:sp>
        <p:nvSpPr>
          <p:cNvPr id="5" name="Slide Number Placeholder 4">
            <a:extLst>
              <a:ext uri="{FF2B5EF4-FFF2-40B4-BE49-F238E27FC236}">
                <a16:creationId xmlns:a16="http://schemas.microsoft.com/office/drawing/2014/main" id="{D759C15B-801B-68DC-FBA8-B726ADB5BE4A}"/>
              </a:ext>
            </a:extLst>
          </p:cNvPr>
          <p:cNvSpPr>
            <a:spLocks noGrp="1"/>
          </p:cNvSpPr>
          <p:nvPr>
            <p:ph type="sldNum" sz="quarter" idx="12"/>
          </p:nvPr>
        </p:nvSpPr>
        <p:spPr/>
        <p:txBody>
          <a:bodyPr/>
          <a:lstStyle/>
          <a:p>
            <a:fld id="{3D899FD9-3837-42C0-8BFF-23E686990F9E}" type="slidenum">
              <a:rPr lang="en-US" smtClean="0"/>
              <a:t>2</a:t>
            </a:fld>
            <a:endParaRPr lang="en-US"/>
          </a:p>
        </p:txBody>
      </p:sp>
    </p:spTree>
    <p:extLst>
      <p:ext uri="{BB962C8B-B14F-4D97-AF65-F5344CB8AC3E}">
        <p14:creationId xmlns:p14="http://schemas.microsoft.com/office/powerpoint/2010/main" val="3368908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5D9F-8632-4F03-ED2B-DDD996C9EC11}"/>
              </a:ext>
            </a:extLst>
          </p:cNvPr>
          <p:cNvSpPr>
            <a:spLocks noGrp="1"/>
          </p:cNvSpPr>
          <p:nvPr>
            <p:ph type="title"/>
          </p:nvPr>
        </p:nvSpPr>
        <p:spPr/>
        <p:txBody>
          <a:bodyPr/>
          <a:lstStyle/>
          <a:p>
            <a:r>
              <a:rPr lang="en-US"/>
              <a:t>Campaign Success Metrics</a:t>
            </a:r>
            <a:endParaRPr lang="en-US">
              <a:highlight>
                <a:srgbClr val="FFFF00"/>
              </a:highlight>
            </a:endParaRPr>
          </a:p>
        </p:txBody>
      </p:sp>
      <p:sp>
        <p:nvSpPr>
          <p:cNvPr id="3" name="Content Placeholder 2">
            <a:extLst>
              <a:ext uri="{FF2B5EF4-FFF2-40B4-BE49-F238E27FC236}">
                <a16:creationId xmlns:a16="http://schemas.microsoft.com/office/drawing/2014/main" id="{5285C419-F274-4113-8072-C64A436C1113}"/>
              </a:ext>
            </a:extLst>
          </p:cNvPr>
          <p:cNvSpPr>
            <a:spLocks noGrp="1"/>
          </p:cNvSpPr>
          <p:nvPr>
            <p:ph idx="1"/>
          </p:nvPr>
        </p:nvSpPr>
        <p:spPr/>
        <p:txBody>
          <a:bodyPr vert="horz" lIns="91440" tIns="45720" rIns="91440" bIns="45720" rtlCol="0" anchor="t">
            <a:normAutofit fontScale="85000" lnSpcReduction="20000"/>
          </a:bodyPr>
          <a:lstStyle/>
          <a:p>
            <a:pPr marL="0" indent="0">
              <a:buNone/>
            </a:pPr>
            <a:r>
              <a:rPr lang="en-US" b="1"/>
              <a:t>A budget of $10,000 will be allocated to incentivize user engagement and to help make the campaign "pop"</a:t>
            </a:r>
          </a:p>
          <a:p>
            <a:r>
              <a:rPr lang="en-US"/>
              <a:t>Video ad caption will encourage users to share and tag friends – each share/tag constitutes one entry to win $2,000 towards the wedding of their dreams! 5 winners to be chosen in a random drawing.</a:t>
            </a:r>
          </a:p>
          <a:p>
            <a:r>
              <a:rPr lang="en-US"/>
              <a:t>This will encourage users to promote the post for greater awareness. Since awareness alone will not generate conversions...</a:t>
            </a:r>
          </a:p>
          <a:p>
            <a:endParaRPr lang="en-US"/>
          </a:p>
          <a:p>
            <a:pPr marL="0" indent="0">
              <a:buNone/>
            </a:pPr>
            <a:r>
              <a:rPr lang="en-US" b="1"/>
              <a:t>...ROI and campaign success will be tracked using a unique promo code</a:t>
            </a:r>
          </a:p>
          <a:p>
            <a:r>
              <a:rPr lang="en-US"/>
              <a:t>Influencer provides a unique promo code in the video for $100 off a dress purchase. This creates a call to action and will help drive conversions.</a:t>
            </a:r>
          </a:p>
          <a:p>
            <a:r>
              <a:rPr lang="en-US"/>
              <a:t>ROI measured by dresses purchased using the unique promo code.</a:t>
            </a:r>
          </a:p>
          <a:p>
            <a:r>
              <a:rPr lang="en-US"/>
              <a:t>Provides the ability to track customers that were referred by the video ad.</a:t>
            </a:r>
          </a:p>
        </p:txBody>
      </p:sp>
      <p:sp>
        <p:nvSpPr>
          <p:cNvPr id="5" name="Content Placeholder 2">
            <a:extLst>
              <a:ext uri="{FF2B5EF4-FFF2-40B4-BE49-F238E27FC236}">
                <a16:creationId xmlns:a16="http://schemas.microsoft.com/office/drawing/2014/main" id="{B2CCAC53-38F4-8D47-8440-1033A3DF5E11}"/>
              </a:ext>
            </a:extLst>
          </p:cNvPr>
          <p:cNvSpPr txBox="1">
            <a:spLocks/>
          </p:cNvSpPr>
          <p:nvPr/>
        </p:nvSpPr>
        <p:spPr>
          <a:xfrm>
            <a:off x="-1103" y="6585363"/>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black"/>
                </a:solidFill>
                <a:effectLst/>
                <a:uLnTx/>
                <a:uFillTx/>
                <a:latin typeface="Aptos" panose="020B0004020202020204"/>
                <a:ea typeface="+mn-ea"/>
                <a:cs typeface="+mn-cs"/>
              </a:rPr>
              <a:t>Group 01 – Part 2</a:t>
            </a:r>
            <a:endParaRPr kumimoji="0" lang="en-US" sz="2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4" name="Slide Number Placeholder 3">
            <a:extLst>
              <a:ext uri="{FF2B5EF4-FFF2-40B4-BE49-F238E27FC236}">
                <a16:creationId xmlns:a16="http://schemas.microsoft.com/office/drawing/2014/main" id="{29FA1C8E-DEEC-CA85-16E0-280699F3C53A}"/>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56237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82727-774D-AA73-D26D-DCE9D47683C9}"/>
              </a:ext>
            </a:extLst>
          </p:cNvPr>
          <p:cNvSpPr>
            <a:spLocks noGrp="1"/>
          </p:cNvSpPr>
          <p:nvPr>
            <p:ph type="title"/>
          </p:nvPr>
        </p:nvSpPr>
        <p:spPr/>
        <p:txBody>
          <a:bodyPr/>
          <a:lstStyle/>
          <a:p>
            <a:r>
              <a:rPr lang="en-US"/>
              <a:t>Market Analysis</a:t>
            </a:r>
          </a:p>
        </p:txBody>
      </p:sp>
      <p:sp>
        <p:nvSpPr>
          <p:cNvPr id="3" name="Content Placeholder 2">
            <a:extLst>
              <a:ext uri="{FF2B5EF4-FFF2-40B4-BE49-F238E27FC236}">
                <a16:creationId xmlns:a16="http://schemas.microsoft.com/office/drawing/2014/main" id="{BDB551FD-83B5-001C-1D0D-4BD38433FD4F}"/>
              </a:ext>
            </a:extLst>
          </p:cNvPr>
          <p:cNvSpPr>
            <a:spLocks noGrp="1"/>
          </p:cNvSpPr>
          <p:nvPr>
            <p:ph idx="1"/>
          </p:nvPr>
        </p:nvSpPr>
        <p:spPr/>
        <p:txBody>
          <a:bodyPr>
            <a:normAutofit fontScale="40000" lnSpcReduction="20000"/>
          </a:bodyPr>
          <a:lstStyle/>
          <a:p>
            <a:r>
              <a:rPr lang="en-US"/>
              <a:t>Profile of current customers – Brides, High School Students, Mothers of the Brides</a:t>
            </a:r>
          </a:p>
          <a:p>
            <a:r>
              <a:rPr lang="en-US"/>
              <a:t>Any customer journey/surveys? Terry Costa is a staple for prom and wedding dresses in Dallas and word of mouth has been a great tool for business, they utilize </a:t>
            </a:r>
            <a:r>
              <a:rPr lang="en-US" err="1"/>
              <a:t>EventBrite</a:t>
            </a:r>
            <a:r>
              <a:rPr lang="en-US"/>
              <a:t> for different events in-store (trunk shows, fashion shows, </a:t>
            </a:r>
            <a:r>
              <a:rPr lang="en-US" err="1"/>
              <a:t>etc</a:t>
            </a:r>
            <a:r>
              <a:rPr lang="en-US"/>
              <a:t>), Google.</a:t>
            </a:r>
          </a:p>
          <a:p>
            <a:r>
              <a:rPr lang="en-US"/>
              <a:t>Top competitors:</a:t>
            </a:r>
          </a:p>
          <a:p>
            <a:pPr lvl="1"/>
            <a:r>
              <a:rPr lang="en-US"/>
              <a:t>https://www.promgirl.com/</a:t>
            </a:r>
          </a:p>
          <a:p>
            <a:pPr lvl="1"/>
            <a:r>
              <a:rPr lang="en-US"/>
              <a:t>https://www.whatpromdress.com/</a:t>
            </a:r>
          </a:p>
          <a:p>
            <a:pPr lvl="1"/>
            <a:r>
              <a:rPr lang="en-US"/>
              <a:t>https://sherrihill.com/</a:t>
            </a:r>
          </a:p>
          <a:p>
            <a:pPr lvl="1"/>
            <a:r>
              <a:rPr lang="en-US"/>
              <a:t>https://peachesboutique.com/</a:t>
            </a:r>
          </a:p>
          <a:p>
            <a:pPr lvl="1"/>
            <a:r>
              <a:rPr lang="en-US"/>
              <a:t>https://henris.com/</a:t>
            </a:r>
          </a:p>
          <a:p>
            <a:pPr lvl="1"/>
            <a:r>
              <a:rPr lang="en-US"/>
              <a:t>https://www.lulusbridal.com/</a:t>
            </a:r>
          </a:p>
          <a:p>
            <a:r>
              <a:rPr lang="en-US"/>
              <a:t>Overview of the industry: The Prom, event, and bridal industry has been steadily increasing for decades. However, purchases are split among different socioeconomic groups. Different regions across the country have different aesthetics and price points so sales on a national scale vary.</a:t>
            </a:r>
          </a:p>
          <a:p>
            <a:r>
              <a:rPr lang="en-US"/>
              <a:t>Market position/specialties: Using their keyword rankings, Terry Costa has a share of voice of about 30 percent compared to top competitors in this space.</a:t>
            </a:r>
          </a:p>
          <a:p>
            <a:r>
              <a:rPr lang="en-US"/>
              <a:t>Unique selling points of the goods/services offered –low cost? Differentiation-real or perceived and/or niche/segmentation: Terry Costa sells designs from popular designers across the event, bridal, and prom markets. They update their designs every season. There’s no guarantee that you can get a particular design at a boutique shop.</a:t>
            </a:r>
          </a:p>
          <a:p>
            <a:r>
              <a:rPr lang="en-US"/>
              <a:t>Price point vs direct competitors: Standard.</a:t>
            </a:r>
          </a:p>
          <a:p>
            <a:r>
              <a:rPr lang="en-US"/>
              <a:t>Seasonality of their goods/services or seasonality that the company has identified: Homecoming Season, Prom Season, Wedding Season</a:t>
            </a:r>
          </a:p>
          <a:p>
            <a:r>
              <a:rPr lang="en-US"/>
              <a:t>Average order size and Gross margin- 1 dress per event. The average order size in the past year was around $400, but it varies among product types. Assume a gross margin of 55% and profit margin of 15%.</a:t>
            </a:r>
          </a:p>
          <a:p>
            <a:r>
              <a:rPr lang="en-US"/>
              <a:t>No LTV has been calculated.</a:t>
            </a:r>
          </a:p>
          <a:p>
            <a:endParaRPr lang="en-US"/>
          </a:p>
        </p:txBody>
      </p:sp>
      <p:sp>
        <p:nvSpPr>
          <p:cNvPr id="5" name="Slide Number Placeholder 4">
            <a:extLst>
              <a:ext uri="{FF2B5EF4-FFF2-40B4-BE49-F238E27FC236}">
                <a16:creationId xmlns:a16="http://schemas.microsoft.com/office/drawing/2014/main" id="{064050CC-8331-FEA4-A533-6C07F4ED2454}"/>
              </a:ext>
            </a:extLst>
          </p:cNvPr>
          <p:cNvSpPr>
            <a:spLocks noGrp="1"/>
          </p:cNvSpPr>
          <p:nvPr>
            <p:ph type="sldNum" sz="quarter" idx="12"/>
          </p:nvPr>
        </p:nvSpPr>
        <p:spPr/>
        <p:txBody>
          <a:bodyPr/>
          <a:lstStyle/>
          <a:p>
            <a:fld id="{3D899FD9-3837-42C0-8BFF-23E686990F9E}" type="slidenum">
              <a:rPr lang="en-US" smtClean="0"/>
              <a:t>3</a:t>
            </a:fld>
            <a:endParaRPr lang="en-US"/>
          </a:p>
        </p:txBody>
      </p:sp>
    </p:spTree>
    <p:extLst>
      <p:ext uri="{BB962C8B-B14F-4D97-AF65-F5344CB8AC3E}">
        <p14:creationId xmlns:p14="http://schemas.microsoft.com/office/powerpoint/2010/main" val="3787869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FC8B0-804D-0A24-5027-1875219E9A62}"/>
              </a:ext>
            </a:extLst>
          </p:cNvPr>
          <p:cNvSpPr>
            <a:spLocks noGrp="1"/>
          </p:cNvSpPr>
          <p:nvPr>
            <p:ph type="title"/>
          </p:nvPr>
        </p:nvSpPr>
        <p:spPr/>
        <p:txBody>
          <a:bodyPr/>
          <a:lstStyle/>
          <a:p>
            <a:r>
              <a:rPr lang="en-US"/>
              <a:t>Current Marketing</a:t>
            </a:r>
          </a:p>
        </p:txBody>
      </p:sp>
      <p:sp>
        <p:nvSpPr>
          <p:cNvPr id="3" name="Content Placeholder 2">
            <a:extLst>
              <a:ext uri="{FF2B5EF4-FFF2-40B4-BE49-F238E27FC236}">
                <a16:creationId xmlns:a16="http://schemas.microsoft.com/office/drawing/2014/main" id="{02A040BB-D2C6-5116-3268-E5CEC2173BF2}"/>
              </a:ext>
            </a:extLst>
          </p:cNvPr>
          <p:cNvSpPr>
            <a:spLocks noGrp="1"/>
          </p:cNvSpPr>
          <p:nvPr>
            <p:ph idx="1"/>
          </p:nvPr>
        </p:nvSpPr>
        <p:spPr/>
        <p:txBody>
          <a:bodyPr>
            <a:normAutofit fontScale="77500" lnSpcReduction="20000"/>
          </a:bodyPr>
          <a:lstStyle/>
          <a:p>
            <a:r>
              <a:rPr lang="en-US"/>
              <a:t>Website uses, e.g., sales, customer service, leads: Sales, Customer Service, Product Inquiry</a:t>
            </a:r>
          </a:p>
          <a:p>
            <a:r>
              <a:rPr lang="en-US"/>
              <a:t>Website strengths and weaknesses: Strength in SEO, but poor website design compared to other competitors.</a:t>
            </a:r>
          </a:p>
          <a:p>
            <a:r>
              <a:rPr lang="en-US"/>
              <a:t>Mobile strategy or efforts? Optimize for e-commerce.</a:t>
            </a:r>
          </a:p>
          <a:p>
            <a:r>
              <a:rPr lang="en-US"/>
              <a:t>If any analytics reports from top social media platforms of interest-engagement, shares, etc.</a:t>
            </a:r>
          </a:p>
          <a:p>
            <a:r>
              <a:rPr lang="en-US"/>
              <a:t>Other online advertising and offline promotions such as TV, radio, direct mail, etc.- if any please provide sample collateral: none</a:t>
            </a:r>
          </a:p>
          <a:p>
            <a:endParaRPr lang="en-US"/>
          </a:p>
          <a:p>
            <a:r>
              <a:rPr lang="en-US"/>
              <a:t>NOTE for students: You have to understand your product category and target audience. Do some quick market research, e.g., https://trends.google.com/ to find maybe popular dresses within your category this year or season, seasonality, media habits, etc.</a:t>
            </a:r>
          </a:p>
        </p:txBody>
      </p:sp>
      <p:sp>
        <p:nvSpPr>
          <p:cNvPr id="5" name="Slide Number Placeholder 4">
            <a:extLst>
              <a:ext uri="{FF2B5EF4-FFF2-40B4-BE49-F238E27FC236}">
                <a16:creationId xmlns:a16="http://schemas.microsoft.com/office/drawing/2014/main" id="{B8D3077C-B8BD-7203-1353-D4EA8D6B34C2}"/>
              </a:ext>
            </a:extLst>
          </p:cNvPr>
          <p:cNvSpPr>
            <a:spLocks noGrp="1"/>
          </p:cNvSpPr>
          <p:nvPr>
            <p:ph type="sldNum" sz="quarter" idx="12"/>
          </p:nvPr>
        </p:nvSpPr>
        <p:spPr/>
        <p:txBody>
          <a:bodyPr/>
          <a:lstStyle/>
          <a:p>
            <a:fld id="{3D899FD9-3837-42C0-8BFF-23E686990F9E}" type="slidenum">
              <a:rPr lang="en-US" smtClean="0"/>
              <a:t>4</a:t>
            </a:fld>
            <a:endParaRPr lang="en-US"/>
          </a:p>
        </p:txBody>
      </p:sp>
    </p:spTree>
    <p:extLst>
      <p:ext uri="{BB962C8B-B14F-4D97-AF65-F5344CB8AC3E}">
        <p14:creationId xmlns:p14="http://schemas.microsoft.com/office/powerpoint/2010/main" val="116844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22756"/>
            <a:ext cx="9144000" cy="2387600"/>
          </a:xfrm>
        </p:spPr>
        <p:txBody>
          <a:bodyPr>
            <a:normAutofit/>
          </a:bodyPr>
          <a:lstStyle/>
          <a:p>
            <a:r>
              <a:rPr lang="en-US" b="1"/>
              <a:t>Terry Costa</a:t>
            </a:r>
            <a:br>
              <a:rPr lang="en-US"/>
            </a:br>
            <a:r>
              <a:rPr lang="en-US" sz="4400"/>
              <a:t>Bridal Dresses</a:t>
            </a:r>
          </a:p>
        </p:txBody>
      </p:sp>
      <p:sp>
        <p:nvSpPr>
          <p:cNvPr id="3" name="Subtitle 2"/>
          <p:cNvSpPr>
            <a:spLocks noGrp="1"/>
          </p:cNvSpPr>
          <p:nvPr>
            <p:ph type="subTitle" idx="1"/>
          </p:nvPr>
        </p:nvSpPr>
        <p:spPr>
          <a:xfrm>
            <a:off x="1524000" y="3789415"/>
            <a:ext cx="9144000" cy="2484022"/>
          </a:xfrm>
        </p:spPr>
        <p:txBody>
          <a:bodyPr vert="horz" lIns="91440" tIns="45720" rIns="91440" bIns="45720" rtlCol="0" anchor="t">
            <a:normAutofit fontScale="92500" lnSpcReduction="10000"/>
          </a:bodyPr>
          <a:lstStyle/>
          <a:p>
            <a:r>
              <a:rPr lang="en-US" u="sng"/>
              <a:t>MKT 6321.0W1 - Group 01</a:t>
            </a:r>
          </a:p>
          <a:p>
            <a:r>
              <a:rPr lang="en-US"/>
              <a:t>Nathan </a:t>
            </a:r>
            <a:r>
              <a:rPr lang="en-US" err="1"/>
              <a:t>Henochowicz</a:t>
            </a:r>
            <a:endParaRPr lang="en-US"/>
          </a:p>
          <a:p>
            <a:r>
              <a:rPr lang="en-US"/>
              <a:t>Rahul Kotian</a:t>
            </a:r>
          </a:p>
          <a:p>
            <a:r>
              <a:rPr lang="en-US"/>
              <a:t>Madeline Lopez Burgos</a:t>
            </a:r>
          </a:p>
          <a:p>
            <a:r>
              <a:rPr lang="en-US"/>
              <a:t>Jordan Patt</a:t>
            </a:r>
          </a:p>
          <a:p>
            <a:r>
              <a:rPr lang="en-US"/>
              <a:t>Katie Schwenke</a:t>
            </a:r>
          </a:p>
          <a:p>
            <a:endParaRPr lang="en-US"/>
          </a:p>
          <a:p>
            <a:endParaRPr lang="en-US"/>
          </a:p>
        </p:txBody>
      </p:sp>
      <p:sp>
        <p:nvSpPr>
          <p:cNvPr id="4" name="Slide Number Placeholder 3">
            <a:extLst>
              <a:ext uri="{FF2B5EF4-FFF2-40B4-BE49-F238E27FC236}">
                <a16:creationId xmlns:a16="http://schemas.microsoft.com/office/drawing/2014/main" id="{33D153FF-0159-67A9-1C7B-4961DEDB850A}"/>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0985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95D7-22FB-75D9-DF45-08EB63B8A3AC}"/>
              </a:ext>
            </a:extLst>
          </p:cNvPr>
          <p:cNvSpPr>
            <a:spLocks noGrp="1"/>
          </p:cNvSpPr>
          <p:nvPr>
            <p:ph type="title"/>
          </p:nvPr>
        </p:nvSpPr>
        <p:spPr/>
        <p:txBody>
          <a:bodyPr>
            <a:normAutofit fontScale="90000"/>
          </a:bodyPr>
          <a:lstStyle/>
          <a:p>
            <a:r>
              <a:rPr lang="en-US"/>
              <a:t>Part 1 - Find social media campaign ideas through research/benchmarking (approximately 3-4 slides)</a:t>
            </a:r>
          </a:p>
        </p:txBody>
      </p:sp>
      <p:sp>
        <p:nvSpPr>
          <p:cNvPr id="3" name="Content Placeholder 2">
            <a:extLst>
              <a:ext uri="{FF2B5EF4-FFF2-40B4-BE49-F238E27FC236}">
                <a16:creationId xmlns:a16="http://schemas.microsoft.com/office/drawing/2014/main" id="{3E968B07-4280-8049-D051-5C7C59B8C456}"/>
              </a:ext>
            </a:extLst>
          </p:cNvPr>
          <p:cNvSpPr>
            <a:spLocks noGrp="1"/>
          </p:cNvSpPr>
          <p:nvPr>
            <p:ph idx="1"/>
          </p:nvPr>
        </p:nvSpPr>
        <p:spPr/>
        <p:txBody>
          <a:bodyPr vert="horz" lIns="91440" tIns="45720" rIns="91440" bIns="45720" rtlCol="0" anchor="t">
            <a:normAutofit fontScale="70000" lnSpcReduction="20000"/>
          </a:bodyPr>
          <a:lstStyle/>
          <a:p>
            <a:r>
              <a:rPr lang="en-US"/>
              <a:t>Decide if you will focus on high school girls (prom/homecoming) or </a:t>
            </a:r>
            <a:r>
              <a:rPr lang="en-US" b="1"/>
              <a:t>brides</a:t>
            </a:r>
            <a:r>
              <a:rPr lang="en-US"/>
              <a:t>.</a:t>
            </a:r>
          </a:p>
          <a:p>
            <a:r>
              <a:rPr lang="en-US"/>
              <a:t>Focus on only 3 platforms: </a:t>
            </a:r>
            <a:r>
              <a:rPr lang="en-US" b="1"/>
              <a:t>TikTok, Instagram</a:t>
            </a:r>
            <a:r>
              <a:rPr lang="en-US"/>
              <a:t>, and on either Facebook, YouTube or </a:t>
            </a:r>
            <a:r>
              <a:rPr lang="en-US" b="1"/>
              <a:t>Pinterest</a:t>
            </a:r>
            <a:r>
              <a:rPr lang="en-US"/>
              <a:t>.</a:t>
            </a:r>
          </a:p>
          <a:p>
            <a:r>
              <a:rPr lang="en-US"/>
              <a:t>Review and analyze Terry Costa’s social media vs competitors that have a better social media than what Terry Costa has. When you find something provide relevant metrics so an indication it was successful (e.g., 800 shares)</a:t>
            </a:r>
          </a:p>
          <a:p>
            <a:r>
              <a:rPr lang="en-US"/>
              <a:t>The main objective is to find ideas of successful social media campaigns (influencers, competitions, </a:t>
            </a:r>
            <a:r>
              <a:rPr lang="en-US" err="1"/>
              <a:t>etc</a:t>
            </a:r>
            <a:r>
              <a:rPr lang="en-US"/>
              <a:t>) – do NOT show me slides of Terry Costa’s site or social media platforms and critique them -you only have a few slides! Make sure the ideas have good engagement metrics.</a:t>
            </a:r>
          </a:p>
          <a:p>
            <a:r>
              <a:rPr lang="en-US"/>
              <a:t>Show a minimum of two screenshots per slide and indicate the content/competition ideas you are suggesting be replicated/modified--they must be substantial</a:t>
            </a:r>
          </a:p>
          <a:p>
            <a:endParaRPr lang="en-US"/>
          </a:p>
          <a:p>
            <a:r>
              <a:rPr lang="en-US"/>
              <a:t>HINT: if their competitors are not very good, look for a women’s fashion company that might have a more successful social media presence/engagement</a:t>
            </a:r>
          </a:p>
        </p:txBody>
      </p:sp>
      <p:sp>
        <p:nvSpPr>
          <p:cNvPr id="5" name="Slide Number Placeholder 4">
            <a:extLst>
              <a:ext uri="{FF2B5EF4-FFF2-40B4-BE49-F238E27FC236}">
                <a16:creationId xmlns:a16="http://schemas.microsoft.com/office/drawing/2014/main" id="{34C3C66F-3835-FFA0-5153-3A1DC8F95A59}"/>
              </a:ext>
            </a:extLst>
          </p:cNvPr>
          <p:cNvSpPr>
            <a:spLocks noGrp="1"/>
          </p:cNvSpPr>
          <p:nvPr>
            <p:ph type="sldNum" sz="quarter" idx="12"/>
          </p:nvPr>
        </p:nvSpPr>
        <p:spPr/>
        <p:txBody>
          <a:bodyPr/>
          <a:lstStyle/>
          <a:p>
            <a:fld id="{3D899FD9-3837-42C0-8BFF-23E686990F9E}" type="slidenum">
              <a:rPr lang="en-US" smtClean="0"/>
              <a:t>6</a:t>
            </a:fld>
            <a:endParaRPr lang="en-US"/>
          </a:p>
        </p:txBody>
      </p:sp>
    </p:spTree>
    <p:extLst>
      <p:ext uri="{BB962C8B-B14F-4D97-AF65-F5344CB8AC3E}">
        <p14:creationId xmlns:p14="http://schemas.microsoft.com/office/powerpoint/2010/main" val="2862145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C63D-5750-C694-AE0F-C6E711124400}"/>
              </a:ext>
            </a:extLst>
          </p:cNvPr>
          <p:cNvSpPr>
            <a:spLocks noGrp="1"/>
          </p:cNvSpPr>
          <p:nvPr>
            <p:ph type="title"/>
          </p:nvPr>
        </p:nvSpPr>
        <p:spPr/>
        <p:txBody>
          <a:bodyPr/>
          <a:lstStyle/>
          <a:p>
            <a:r>
              <a:rPr lang="en-US"/>
              <a:t>Social Media Research</a:t>
            </a:r>
          </a:p>
        </p:txBody>
      </p:sp>
      <p:sp>
        <p:nvSpPr>
          <p:cNvPr id="3" name="Text Placeholder 2">
            <a:extLst>
              <a:ext uri="{FF2B5EF4-FFF2-40B4-BE49-F238E27FC236}">
                <a16:creationId xmlns:a16="http://schemas.microsoft.com/office/drawing/2014/main" id="{A11997C7-E856-B1EB-F4F8-14F109E63488}"/>
              </a:ext>
            </a:extLst>
          </p:cNvPr>
          <p:cNvSpPr>
            <a:spLocks noGrp="1"/>
          </p:cNvSpPr>
          <p:nvPr>
            <p:ph type="body" idx="1"/>
          </p:nvPr>
        </p:nvSpPr>
        <p:spPr/>
        <p:txBody>
          <a:bodyPr/>
          <a:lstStyle/>
          <a:p>
            <a:r>
              <a:rPr lang="en-US"/>
              <a:t>TikTok, Instagram, Pinterest</a:t>
            </a:r>
          </a:p>
        </p:txBody>
      </p:sp>
      <p:sp>
        <p:nvSpPr>
          <p:cNvPr id="4" name="Slide Number Placeholder 3">
            <a:extLst>
              <a:ext uri="{FF2B5EF4-FFF2-40B4-BE49-F238E27FC236}">
                <a16:creationId xmlns:a16="http://schemas.microsoft.com/office/drawing/2014/main" id="{D9035498-5892-82D8-3AF9-A88C1B99C6BC}"/>
              </a:ext>
            </a:extLst>
          </p:cNvPr>
          <p:cNvSpPr>
            <a:spLocks noGrp="1"/>
          </p:cNvSpPr>
          <p:nvPr>
            <p:ph type="sldNum" sz="quarter" idx="12"/>
          </p:nvPr>
        </p:nvSpPr>
        <p:spPr/>
        <p:txBody>
          <a:bodyPr/>
          <a:lstStyle/>
          <a:p>
            <a:fld id="{3D899FD9-3837-42C0-8BFF-23E686990F9E}" type="slidenum">
              <a:rPr lang="en-US" smtClean="0"/>
              <a:t>7</a:t>
            </a:fld>
            <a:endParaRPr lang="en-US"/>
          </a:p>
        </p:txBody>
      </p:sp>
      <p:sp>
        <p:nvSpPr>
          <p:cNvPr id="6" name="Content Placeholder 2">
            <a:extLst>
              <a:ext uri="{FF2B5EF4-FFF2-40B4-BE49-F238E27FC236}">
                <a16:creationId xmlns:a16="http://schemas.microsoft.com/office/drawing/2014/main" id="{F5A04EFA-FEE3-F7B5-556D-775BA58EBF3C}"/>
              </a:ext>
            </a:extLst>
          </p:cNvPr>
          <p:cNvSpPr txBox="1">
            <a:spLocks/>
          </p:cNvSpPr>
          <p:nvPr/>
        </p:nvSpPr>
        <p:spPr>
          <a:xfrm>
            <a:off x="-1103" y="6585363"/>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100"/>
              <a:t>Group 01 – Part 1</a:t>
            </a:r>
            <a:endParaRPr lang="en-US"/>
          </a:p>
        </p:txBody>
      </p:sp>
    </p:spTree>
    <p:extLst>
      <p:ext uri="{BB962C8B-B14F-4D97-AF65-F5344CB8AC3E}">
        <p14:creationId xmlns:p14="http://schemas.microsoft.com/office/powerpoint/2010/main" val="31059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1DD58-4E80-6C28-F299-38782BA7A872}"/>
              </a:ext>
            </a:extLst>
          </p:cNvPr>
          <p:cNvSpPr>
            <a:spLocks noGrp="1"/>
          </p:cNvSpPr>
          <p:nvPr>
            <p:ph type="title"/>
          </p:nvPr>
        </p:nvSpPr>
        <p:spPr/>
        <p:txBody>
          <a:bodyPr/>
          <a:lstStyle/>
          <a:p>
            <a:r>
              <a:rPr lang="en-US"/>
              <a:t>TikTok</a:t>
            </a:r>
          </a:p>
        </p:txBody>
      </p:sp>
      <p:pic>
        <p:nvPicPr>
          <p:cNvPr id="6" name="Content Placeholder 5">
            <a:extLst>
              <a:ext uri="{FF2B5EF4-FFF2-40B4-BE49-F238E27FC236}">
                <a16:creationId xmlns:a16="http://schemas.microsoft.com/office/drawing/2014/main" id="{A71268C6-0CDC-353E-AECD-02C052BFF7A1}"/>
              </a:ext>
            </a:extLst>
          </p:cNvPr>
          <p:cNvPicPr>
            <a:picLocks noGrp="1" noChangeAspect="1"/>
          </p:cNvPicPr>
          <p:nvPr>
            <p:ph idx="1"/>
          </p:nvPr>
        </p:nvPicPr>
        <p:blipFill rotWithShape="1">
          <a:blip r:embed="rId2"/>
          <a:srcRect l="3195" t="1573"/>
          <a:stretch/>
        </p:blipFill>
        <p:spPr>
          <a:xfrm>
            <a:off x="500584" y="1945204"/>
            <a:ext cx="5513097" cy="4219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60705F79-4C3D-1670-3DE0-B2739A7CACA8}"/>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9" name="Rectangle 8">
            <a:extLst>
              <a:ext uri="{FF2B5EF4-FFF2-40B4-BE49-F238E27FC236}">
                <a16:creationId xmlns:a16="http://schemas.microsoft.com/office/drawing/2014/main" id="{B8758DE6-8D47-B380-F2D7-0496400AAB6D}"/>
              </a:ext>
            </a:extLst>
          </p:cNvPr>
          <p:cNvSpPr/>
          <p:nvPr/>
        </p:nvSpPr>
        <p:spPr>
          <a:xfrm>
            <a:off x="3503053" y="2781837"/>
            <a:ext cx="2212863" cy="34772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EFD48D5-5849-A748-49F0-CD0789ACDDCF}"/>
              </a:ext>
            </a:extLst>
          </p:cNvPr>
          <p:cNvPicPr>
            <a:picLocks noChangeAspect="1"/>
          </p:cNvPicPr>
          <p:nvPr/>
        </p:nvPicPr>
        <p:blipFill rotWithShape="1">
          <a:blip r:embed="rId3"/>
          <a:srcRect l="5966" t="6901" b="1"/>
          <a:stretch/>
        </p:blipFill>
        <p:spPr>
          <a:xfrm>
            <a:off x="2424016" y="5711780"/>
            <a:ext cx="779238" cy="354706"/>
          </a:xfrm>
          <a:prstGeom prst="rect">
            <a:avLst/>
          </a:prstGeom>
        </p:spPr>
      </p:pic>
      <p:sp>
        <p:nvSpPr>
          <p:cNvPr id="12" name="Rectangle 11">
            <a:extLst>
              <a:ext uri="{FF2B5EF4-FFF2-40B4-BE49-F238E27FC236}">
                <a16:creationId xmlns:a16="http://schemas.microsoft.com/office/drawing/2014/main" id="{85DA9654-7576-709C-1EBD-91293E294EFD}"/>
              </a:ext>
            </a:extLst>
          </p:cNvPr>
          <p:cNvSpPr/>
          <p:nvPr/>
        </p:nvSpPr>
        <p:spPr>
          <a:xfrm>
            <a:off x="2424016" y="5711780"/>
            <a:ext cx="779238" cy="35470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34E9BDC-242E-8199-E342-4EF878882717}"/>
              </a:ext>
            </a:extLst>
          </p:cNvPr>
          <p:cNvSpPr txBox="1"/>
          <p:nvPr/>
        </p:nvSpPr>
        <p:spPr>
          <a:xfrm>
            <a:off x="1424102" y="2566833"/>
            <a:ext cx="1788190" cy="523220"/>
          </a:xfrm>
          <a:prstGeom prst="rect">
            <a:avLst/>
          </a:prstGeom>
          <a:solidFill>
            <a:schemeClr val="bg1"/>
          </a:solidFill>
          <a:ln w="12700">
            <a:solidFill>
              <a:srgbClr val="FF0000"/>
            </a:solidFill>
          </a:ln>
        </p:spPr>
        <p:txBody>
          <a:bodyPr wrap="square" rtlCol="0">
            <a:spAutoFit/>
          </a:bodyPr>
          <a:lstStyle/>
          <a:p>
            <a:r>
              <a:rPr lang="en-US" sz="1400"/>
              <a:t>Trending hashtags drive up viewership</a:t>
            </a:r>
          </a:p>
        </p:txBody>
      </p:sp>
      <p:cxnSp>
        <p:nvCxnSpPr>
          <p:cNvPr id="16" name="Straight Arrow Connector 15">
            <a:extLst>
              <a:ext uri="{FF2B5EF4-FFF2-40B4-BE49-F238E27FC236}">
                <a16:creationId xmlns:a16="http://schemas.microsoft.com/office/drawing/2014/main" id="{6C8D7BA5-2AAA-F149-9168-0590C293E452}"/>
              </a:ext>
            </a:extLst>
          </p:cNvPr>
          <p:cNvCxnSpPr>
            <a:cxnSpLocks/>
            <a:stCxn id="14" idx="2"/>
          </p:cNvCxnSpPr>
          <p:nvPr/>
        </p:nvCxnSpPr>
        <p:spPr>
          <a:xfrm>
            <a:off x="2318197" y="3090053"/>
            <a:ext cx="495438" cy="262172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97B056F-7085-035B-FE4A-350D19C8557C}"/>
              </a:ext>
            </a:extLst>
          </p:cNvPr>
          <p:cNvCxnSpPr>
            <a:cxnSpLocks/>
            <a:stCxn id="14" idx="3"/>
          </p:cNvCxnSpPr>
          <p:nvPr/>
        </p:nvCxnSpPr>
        <p:spPr>
          <a:xfrm>
            <a:off x="3212292" y="2828443"/>
            <a:ext cx="290761" cy="12725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8" name="Picture 27">
            <a:extLst>
              <a:ext uri="{FF2B5EF4-FFF2-40B4-BE49-F238E27FC236}">
                <a16:creationId xmlns:a16="http://schemas.microsoft.com/office/drawing/2014/main" id="{6D3D2DEA-008D-50BA-70CA-457D6695CF58}"/>
              </a:ext>
            </a:extLst>
          </p:cNvPr>
          <p:cNvPicPr>
            <a:picLocks noChangeAspect="1"/>
          </p:cNvPicPr>
          <p:nvPr/>
        </p:nvPicPr>
        <p:blipFill rotWithShape="1">
          <a:blip r:embed="rId4"/>
          <a:srcRect l="1224" t="1314" r="375" b="3380"/>
          <a:stretch/>
        </p:blipFill>
        <p:spPr>
          <a:xfrm>
            <a:off x="6220518" y="1933650"/>
            <a:ext cx="5679561" cy="4260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Picture 29">
            <a:extLst>
              <a:ext uri="{FF2B5EF4-FFF2-40B4-BE49-F238E27FC236}">
                <a16:creationId xmlns:a16="http://schemas.microsoft.com/office/drawing/2014/main" id="{3334E4F5-C37E-07AE-0B5C-460E247F05F1}"/>
              </a:ext>
            </a:extLst>
          </p:cNvPr>
          <p:cNvPicPr>
            <a:picLocks noChangeAspect="1"/>
          </p:cNvPicPr>
          <p:nvPr/>
        </p:nvPicPr>
        <p:blipFill rotWithShape="1">
          <a:blip r:embed="rId5"/>
          <a:srcRect l="3156" t="3258" r="5138" b="4425"/>
          <a:stretch/>
        </p:blipFill>
        <p:spPr>
          <a:xfrm>
            <a:off x="6462681" y="4201464"/>
            <a:ext cx="1248704" cy="16876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Rectangle 21">
            <a:extLst>
              <a:ext uri="{FF2B5EF4-FFF2-40B4-BE49-F238E27FC236}">
                <a16:creationId xmlns:a16="http://schemas.microsoft.com/office/drawing/2014/main" id="{B036A9E1-8CD8-87E5-E98D-261938141925}"/>
              </a:ext>
            </a:extLst>
          </p:cNvPr>
          <p:cNvSpPr/>
          <p:nvPr/>
        </p:nvSpPr>
        <p:spPr>
          <a:xfrm>
            <a:off x="9320011" y="3011521"/>
            <a:ext cx="1107584" cy="23608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D34061B1-D062-A184-8EC8-78F095534F34}"/>
              </a:ext>
            </a:extLst>
          </p:cNvPr>
          <p:cNvCxnSpPr>
            <a:cxnSpLocks/>
          </p:cNvCxnSpPr>
          <p:nvPr/>
        </p:nvCxnSpPr>
        <p:spPr>
          <a:xfrm flipV="1">
            <a:off x="8782320" y="3102130"/>
            <a:ext cx="537691" cy="29275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E682B99E-AD86-DF03-7D1D-F1AC27D07CFC}"/>
              </a:ext>
            </a:extLst>
          </p:cNvPr>
          <p:cNvSpPr txBox="1"/>
          <p:nvPr/>
        </p:nvSpPr>
        <p:spPr>
          <a:xfrm>
            <a:off x="6994130" y="2917830"/>
            <a:ext cx="1788190" cy="954107"/>
          </a:xfrm>
          <a:prstGeom prst="rect">
            <a:avLst/>
          </a:prstGeom>
          <a:solidFill>
            <a:schemeClr val="bg1"/>
          </a:solidFill>
          <a:ln w="12700">
            <a:solidFill>
              <a:srgbClr val="FF0000"/>
            </a:solidFill>
          </a:ln>
        </p:spPr>
        <p:txBody>
          <a:bodyPr wrap="square" rtlCol="0">
            <a:spAutoFit/>
          </a:bodyPr>
          <a:lstStyle/>
          <a:p>
            <a:r>
              <a:rPr lang="en-US" sz="1400"/>
              <a:t>Uses popular audio and celebrity references to increase viewership</a:t>
            </a:r>
          </a:p>
        </p:txBody>
      </p:sp>
      <p:sp>
        <p:nvSpPr>
          <p:cNvPr id="31" name="Rectangle 30">
            <a:extLst>
              <a:ext uri="{FF2B5EF4-FFF2-40B4-BE49-F238E27FC236}">
                <a16:creationId xmlns:a16="http://schemas.microsoft.com/office/drawing/2014/main" id="{659CDBBF-3D50-5224-6136-B2AC208C8D39}"/>
              </a:ext>
            </a:extLst>
          </p:cNvPr>
          <p:cNvSpPr/>
          <p:nvPr/>
        </p:nvSpPr>
        <p:spPr>
          <a:xfrm>
            <a:off x="6533241" y="4754462"/>
            <a:ext cx="1107584" cy="6933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6593BF-9BE1-BBC8-F437-B82A28E63C4D}"/>
              </a:ext>
            </a:extLst>
          </p:cNvPr>
          <p:cNvSpPr/>
          <p:nvPr/>
        </p:nvSpPr>
        <p:spPr>
          <a:xfrm>
            <a:off x="6506120" y="5711779"/>
            <a:ext cx="519305" cy="1679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E7C99E2D-0618-E4D2-CC49-3861A00FB570}"/>
              </a:ext>
            </a:extLst>
          </p:cNvPr>
          <p:cNvCxnSpPr>
            <a:cxnSpLocks/>
            <a:stCxn id="26" idx="2"/>
          </p:cNvCxnSpPr>
          <p:nvPr/>
        </p:nvCxnSpPr>
        <p:spPr>
          <a:xfrm flipH="1">
            <a:off x="7212169" y="3871937"/>
            <a:ext cx="676056" cy="7708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2">
            <a:extLst>
              <a:ext uri="{FF2B5EF4-FFF2-40B4-BE49-F238E27FC236}">
                <a16:creationId xmlns:a16="http://schemas.microsoft.com/office/drawing/2014/main" id="{E756F599-8E39-D1D7-BCD6-500F7A68F6BC}"/>
              </a:ext>
            </a:extLst>
          </p:cNvPr>
          <p:cNvSpPr txBox="1">
            <a:spLocks/>
          </p:cNvSpPr>
          <p:nvPr/>
        </p:nvSpPr>
        <p:spPr>
          <a:xfrm>
            <a:off x="-1103" y="6585363"/>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100"/>
              <a:t>Group 01 – Part 1</a:t>
            </a:r>
            <a:endParaRPr lang="en-US"/>
          </a:p>
        </p:txBody>
      </p:sp>
    </p:spTree>
    <p:extLst>
      <p:ext uri="{BB962C8B-B14F-4D97-AF65-F5344CB8AC3E}">
        <p14:creationId xmlns:p14="http://schemas.microsoft.com/office/powerpoint/2010/main" val="1346381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1D19BA-6043-9537-5FFF-7E11F7FE8907}"/>
              </a:ext>
            </a:extLst>
          </p:cNvPr>
          <p:cNvSpPr>
            <a:spLocks noGrp="1"/>
          </p:cNvSpPr>
          <p:nvPr>
            <p:ph type="title"/>
          </p:nvPr>
        </p:nvSpPr>
        <p:spPr/>
        <p:txBody>
          <a:bodyPr/>
          <a:lstStyle/>
          <a:p>
            <a:r>
              <a:rPr lang="en-US"/>
              <a:t>Instagram</a:t>
            </a:r>
          </a:p>
        </p:txBody>
      </p:sp>
      <p:sp>
        <p:nvSpPr>
          <p:cNvPr id="2" name="Slide Number Placeholder 1">
            <a:extLst>
              <a:ext uri="{FF2B5EF4-FFF2-40B4-BE49-F238E27FC236}">
                <a16:creationId xmlns:a16="http://schemas.microsoft.com/office/drawing/2014/main" id="{7C2DE84F-178D-7988-DFBA-A67B4154187C}"/>
              </a:ext>
            </a:extLst>
          </p:cNvPr>
          <p:cNvSpPr>
            <a:spLocks noGrp="1"/>
          </p:cNvSpPr>
          <p:nvPr>
            <p:ph type="sldNum" sz="quarter" idx="12"/>
          </p:nvPr>
        </p:nvSpPr>
        <p:spPr/>
        <p:txBody>
          <a:bodyPr/>
          <a:lstStyle/>
          <a:p>
            <a:fld id="{330EA680-D336-4FF7-8B7A-9848BB0A1C32}" type="slidenum">
              <a:rPr lang="en-US" dirty="0" smtClean="0"/>
              <a:t>9</a:t>
            </a:fld>
            <a:endParaRPr lang="en-US"/>
          </a:p>
        </p:txBody>
      </p:sp>
      <p:pic>
        <p:nvPicPr>
          <p:cNvPr id="5" name="Picture 4" descr="A screenshot of a social media post&#10;&#10;Description automatically generated">
            <a:extLst>
              <a:ext uri="{FF2B5EF4-FFF2-40B4-BE49-F238E27FC236}">
                <a16:creationId xmlns:a16="http://schemas.microsoft.com/office/drawing/2014/main" id="{DD7E9A5A-0F72-DBDE-F06D-54002FFA9472}"/>
              </a:ext>
            </a:extLst>
          </p:cNvPr>
          <p:cNvPicPr>
            <a:picLocks noChangeAspect="1"/>
          </p:cNvPicPr>
          <p:nvPr/>
        </p:nvPicPr>
        <p:blipFill rotWithShape="1">
          <a:blip r:embed="rId3"/>
          <a:srcRect l="-1" t="206" r="89"/>
          <a:stretch/>
        </p:blipFill>
        <p:spPr>
          <a:xfrm>
            <a:off x="319272" y="1506828"/>
            <a:ext cx="5643646" cy="3548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descr="A screenshot of a social media post&#10;&#10;Description automatically generated">
            <a:extLst>
              <a:ext uri="{FF2B5EF4-FFF2-40B4-BE49-F238E27FC236}">
                <a16:creationId xmlns:a16="http://schemas.microsoft.com/office/drawing/2014/main" id="{7352AA81-4A55-2244-FF7C-C0E856F21B79}"/>
              </a:ext>
            </a:extLst>
          </p:cNvPr>
          <p:cNvPicPr>
            <a:picLocks noChangeAspect="1"/>
          </p:cNvPicPr>
          <p:nvPr/>
        </p:nvPicPr>
        <p:blipFill rotWithShape="1">
          <a:blip r:embed="rId4"/>
          <a:srcRect l="1001" t="5084" r="877" b="1541"/>
          <a:stretch/>
        </p:blipFill>
        <p:spPr>
          <a:xfrm>
            <a:off x="6096000" y="2294549"/>
            <a:ext cx="5708050" cy="39216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a:extLst>
              <a:ext uri="{FF2B5EF4-FFF2-40B4-BE49-F238E27FC236}">
                <a16:creationId xmlns:a16="http://schemas.microsoft.com/office/drawing/2014/main" id="{ECA2F274-6706-6051-D9B8-AE8FED3D540D}"/>
              </a:ext>
            </a:extLst>
          </p:cNvPr>
          <p:cNvSpPr txBox="1">
            <a:spLocks/>
          </p:cNvSpPr>
          <p:nvPr/>
        </p:nvSpPr>
        <p:spPr>
          <a:xfrm>
            <a:off x="-1103" y="6585363"/>
            <a:ext cx="12194207" cy="2762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100"/>
              <a:t>Group 01 – Part 1</a:t>
            </a:r>
            <a:endParaRPr lang="en-US"/>
          </a:p>
        </p:txBody>
      </p:sp>
    </p:spTree>
    <p:extLst>
      <p:ext uri="{BB962C8B-B14F-4D97-AF65-F5344CB8AC3E}">
        <p14:creationId xmlns:p14="http://schemas.microsoft.com/office/powerpoint/2010/main" val="1967676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1</Notes>
  <HiddenSlides>6</HiddenSlide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Office Theme</vt:lpstr>
      <vt:lpstr>1_office theme</vt:lpstr>
      <vt:lpstr>Instructions</vt:lpstr>
      <vt:lpstr>Client Profile</vt:lpstr>
      <vt:lpstr>Market Analysis</vt:lpstr>
      <vt:lpstr>Current Marketing</vt:lpstr>
      <vt:lpstr>Terry Costa Bridal Dresses</vt:lpstr>
      <vt:lpstr>Part 1 - Find social media campaign ideas through research/benchmarking (approximately 3-4 slides)</vt:lpstr>
      <vt:lpstr>Social Media Research</vt:lpstr>
      <vt:lpstr>TikTok</vt:lpstr>
      <vt:lpstr>Instagram</vt:lpstr>
      <vt:lpstr>Instagram</vt:lpstr>
      <vt:lpstr>Pinterest</vt:lpstr>
      <vt:lpstr>Part 2 -Influencer campaign (approx. 7-8 slides)</vt:lpstr>
      <vt:lpstr>Influencer Campaign</vt:lpstr>
      <vt:lpstr>PowerPoint Presentation</vt:lpstr>
      <vt:lpstr>Influencer Campaign</vt:lpstr>
      <vt:lpstr>Storyboard</vt:lpstr>
      <vt:lpstr>PowerPoint Presentation</vt:lpstr>
      <vt:lpstr>Influencer Campaign</vt:lpstr>
      <vt:lpstr>Landing Page</vt:lpstr>
      <vt:lpstr>Campaign Success Metrics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Jermey</dc:creator>
  <cp:revision>7</cp:revision>
  <dcterms:created xsi:type="dcterms:W3CDTF">2024-03-26T23:30:16Z</dcterms:created>
  <dcterms:modified xsi:type="dcterms:W3CDTF">2024-04-19T15:25:08Z</dcterms:modified>
</cp:coreProperties>
</file>